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9" r:id="rId2"/>
    <p:sldId id="262" r:id="rId3"/>
    <p:sldId id="260" r:id="rId4"/>
    <p:sldId id="258" r:id="rId5"/>
    <p:sldId id="263" r:id="rId6"/>
    <p:sldId id="264" r:id="rId7"/>
    <p:sldId id="265" r:id="rId8"/>
    <p:sldId id="266" r:id="rId9"/>
    <p:sldId id="261" r:id="rId10"/>
    <p:sldId id="267" r:id="rId11"/>
    <p:sldId id="268" r:id="rId12"/>
    <p:sldId id="274" r:id="rId13"/>
    <p:sldId id="269" r:id="rId14"/>
    <p:sldId id="270" r:id="rId15"/>
    <p:sldId id="271" r:id="rId16"/>
    <p:sldId id="272" r:id="rId17"/>
    <p:sldId id="273" r:id="rId18"/>
    <p:sldId id="277" r:id="rId19"/>
    <p:sldId id="275" r:id="rId20"/>
    <p:sldId id="276" r:id="rId21"/>
    <p:sldId id="278" r:id="rId22"/>
    <p:sldId id="280"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4E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13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1A8304-0941-4EA1-A04A-8FB28DA41CC9}" type="datetimeFigureOut">
              <a:rPr lang="en-GB" smtClean="0"/>
              <a:t>17/11/2025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64AAA6-97C2-415A-8F25-C6280524212A}" type="slidenum">
              <a:rPr lang="en-GB" smtClean="0"/>
              <a:t>‹#›</a:t>
            </a:fld>
            <a:endParaRPr lang="en-GB"/>
          </a:p>
        </p:txBody>
      </p:sp>
    </p:spTree>
    <p:extLst>
      <p:ext uri="{BB962C8B-B14F-4D97-AF65-F5344CB8AC3E}">
        <p14:creationId xmlns:p14="http://schemas.microsoft.com/office/powerpoint/2010/main" val="1594918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2</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14</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15</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16</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17</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18</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20</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22</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4</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5</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6</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7</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8</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10</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11</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13</a:t>
            </a:fld>
            <a:endParaRPr lang="en-GB"/>
          </a:p>
        </p:txBody>
      </p:sp>
    </p:spTree>
    <p:extLst>
      <p:ext uri="{BB962C8B-B14F-4D97-AF65-F5344CB8AC3E}">
        <p14:creationId xmlns:p14="http://schemas.microsoft.com/office/powerpoint/2010/main" val="2635099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A784048-EE0E-450B-B06F-9E7AF152A0C1}" type="datetimeFigureOut">
              <a:rPr lang="en-GB" smtClean="0"/>
              <a:t>17/11/2025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16CC5-BCCB-48F6-8EE2-FC870C3BCF39}" type="slidenum">
              <a:rPr lang="en-GB" smtClean="0"/>
              <a:t>‹#›</a:t>
            </a:fld>
            <a:endParaRPr lang="en-GB"/>
          </a:p>
        </p:txBody>
      </p:sp>
    </p:spTree>
    <p:extLst>
      <p:ext uri="{BB962C8B-B14F-4D97-AF65-F5344CB8AC3E}">
        <p14:creationId xmlns:p14="http://schemas.microsoft.com/office/powerpoint/2010/main" val="85533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784048-EE0E-450B-B06F-9E7AF152A0C1}" type="datetimeFigureOut">
              <a:rPr lang="en-GB" smtClean="0"/>
              <a:t>17/11/2025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16CC5-BCCB-48F6-8EE2-FC870C3BCF39}" type="slidenum">
              <a:rPr lang="en-GB" smtClean="0"/>
              <a:t>‹#›</a:t>
            </a:fld>
            <a:endParaRPr lang="en-GB"/>
          </a:p>
        </p:txBody>
      </p:sp>
    </p:spTree>
    <p:extLst>
      <p:ext uri="{BB962C8B-B14F-4D97-AF65-F5344CB8AC3E}">
        <p14:creationId xmlns:p14="http://schemas.microsoft.com/office/powerpoint/2010/main" val="280575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784048-EE0E-450B-B06F-9E7AF152A0C1}" type="datetimeFigureOut">
              <a:rPr lang="en-GB" smtClean="0"/>
              <a:t>17/11/2025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16CC5-BCCB-48F6-8EE2-FC870C3BCF39}" type="slidenum">
              <a:rPr lang="en-GB" smtClean="0"/>
              <a:t>‹#›</a:t>
            </a:fld>
            <a:endParaRPr lang="en-GB"/>
          </a:p>
        </p:txBody>
      </p:sp>
    </p:spTree>
    <p:extLst>
      <p:ext uri="{BB962C8B-B14F-4D97-AF65-F5344CB8AC3E}">
        <p14:creationId xmlns:p14="http://schemas.microsoft.com/office/powerpoint/2010/main" val="791591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784048-EE0E-450B-B06F-9E7AF152A0C1}" type="datetimeFigureOut">
              <a:rPr lang="en-GB" smtClean="0"/>
              <a:t>17/11/2025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16CC5-BCCB-48F6-8EE2-FC870C3BCF39}" type="slidenum">
              <a:rPr lang="en-GB" smtClean="0"/>
              <a:t>‹#›</a:t>
            </a:fld>
            <a:endParaRPr lang="en-GB"/>
          </a:p>
        </p:txBody>
      </p:sp>
    </p:spTree>
    <p:extLst>
      <p:ext uri="{BB962C8B-B14F-4D97-AF65-F5344CB8AC3E}">
        <p14:creationId xmlns:p14="http://schemas.microsoft.com/office/powerpoint/2010/main" val="923620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784048-EE0E-450B-B06F-9E7AF152A0C1}" type="datetimeFigureOut">
              <a:rPr lang="en-GB" smtClean="0"/>
              <a:t>17/11/2025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16CC5-BCCB-48F6-8EE2-FC870C3BCF39}" type="slidenum">
              <a:rPr lang="en-GB" smtClean="0"/>
              <a:t>‹#›</a:t>
            </a:fld>
            <a:endParaRPr lang="en-GB"/>
          </a:p>
        </p:txBody>
      </p:sp>
    </p:spTree>
    <p:extLst>
      <p:ext uri="{BB962C8B-B14F-4D97-AF65-F5344CB8AC3E}">
        <p14:creationId xmlns:p14="http://schemas.microsoft.com/office/powerpoint/2010/main" val="3734552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A784048-EE0E-450B-B06F-9E7AF152A0C1}" type="datetimeFigureOut">
              <a:rPr lang="en-GB" smtClean="0"/>
              <a:t>17/11/2025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616CC5-BCCB-48F6-8EE2-FC870C3BCF39}" type="slidenum">
              <a:rPr lang="en-GB" smtClean="0"/>
              <a:t>‹#›</a:t>
            </a:fld>
            <a:endParaRPr lang="en-GB"/>
          </a:p>
        </p:txBody>
      </p:sp>
    </p:spTree>
    <p:extLst>
      <p:ext uri="{BB962C8B-B14F-4D97-AF65-F5344CB8AC3E}">
        <p14:creationId xmlns:p14="http://schemas.microsoft.com/office/powerpoint/2010/main" val="2631371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A784048-EE0E-450B-B06F-9E7AF152A0C1}" type="datetimeFigureOut">
              <a:rPr lang="en-GB" smtClean="0"/>
              <a:t>17/11/2025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616CC5-BCCB-48F6-8EE2-FC870C3BCF39}" type="slidenum">
              <a:rPr lang="en-GB" smtClean="0"/>
              <a:t>‹#›</a:t>
            </a:fld>
            <a:endParaRPr lang="en-GB"/>
          </a:p>
        </p:txBody>
      </p:sp>
    </p:spTree>
    <p:extLst>
      <p:ext uri="{BB962C8B-B14F-4D97-AF65-F5344CB8AC3E}">
        <p14:creationId xmlns:p14="http://schemas.microsoft.com/office/powerpoint/2010/main" val="3041719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A784048-EE0E-450B-B06F-9E7AF152A0C1}" type="datetimeFigureOut">
              <a:rPr lang="en-GB" smtClean="0"/>
              <a:t>17/11/2025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616CC5-BCCB-48F6-8EE2-FC870C3BCF39}" type="slidenum">
              <a:rPr lang="en-GB" smtClean="0"/>
              <a:t>‹#›</a:t>
            </a:fld>
            <a:endParaRPr lang="en-GB"/>
          </a:p>
        </p:txBody>
      </p:sp>
    </p:spTree>
    <p:extLst>
      <p:ext uri="{BB962C8B-B14F-4D97-AF65-F5344CB8AC3E}">
        <p14:creationId xmlns:p14="http://schemas.microsoft.com/office/powerpoint/2010/main" val="1857496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84048-EE0E-450B-B06F-9E7AF152A0C1}" type="datetimeFigureOut">
              <a:rPr lang="en-GB" smtClean="0"/>
              <a:t>17/11/2025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616CC5-BCCB-48F6-8EE2-FC870C3BCF39}" type="slidenum">
              <a:rPr lang="en-GB" smtClean="0"/>
              <a:t>‹#›</a:t>
            </a:fld>
            <a:endParaRPr lang="en-GB"/>
          </a:p>
        </p:txBody>
      </p:sp>
    </p:spTree>
    <p:extLst>
      <p:ext uri="{BB962C8B-B14F-4D97-AF65-F5344CB8AC3E}">
        <p14:creationId xmlns:p14="http://schemas.microsoft.com/office/powerpoint/2010/main" val="353645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784048-EE0E-450B-B06F-9E7AF152A0C1}" type="datetimeFigureOut">
              <a:rPr lang="en-GB" smtClean="0"/>
              <a:t>17/11/2025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616CC5-BCCB-48F6-8EE2-FC870C3BCF39}" type="slidenum">
              <a:rPr lang="en-GB" smtClean="0"/>
              <a:t>‹#›</a:t>
            </a:fld>
            <a:endParaRPr lang="en-GB"/>
          </a:p>
        </p:txBody>
      </p:sp>
    </p:spTree>
    <p:extLst>
      <p:ext uri="{BB962C8B-B14F-4D97-AF65-F5344CB8AC3E}">
        <p14:creationId xmlns:p14="http://schemas.microsoft.com/office/powerpoint/2010/main" val="2541148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784048-EE0E-450B-B06F-9E7AF152A0C1}" type="datetimeFigureOut">
              <a:rPr lang="en-GB" smtClean="0"/>
              <a:t>17/11/2025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616CC5-BCCB-48F6-8EE2-FC870C3BCF39}" type="slidenum">
              <a:rPr lang="en-GB" smtClean="0"/>
              <a:t>‹#›</a:t>
            </a:fld>
            <a:endParaRPr lang="en-GB"/>
          </a:p>
        </p:txBody>
      </p:sp>
    </p:spTree>
    <p:extLst>
      <p:ext uri="{BB962C8B-B14F-4D97-AF65-F5344CB8AC3E}">
        <p14:creationId xmlns:p14="http://schemas.microsoft.com/office/powerpoint/2010/main" val="400417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84048-EE0E-450B-B06F-9E7AF152A0C1}" type="datetimeFigureOut">
              <a:rPr lang="en-GB" smtClean="0"/>
              <a:t>17/11/2025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16CC5-BCCB-48F6-8EE2-FC870C3BCF39}" type="slidenum">
              <a:rPr lang="en-GB" smtClean="0"/>
              <a:t>‹#›</a:t>
            </a:fld>
            <a:endParaRPr lang="en-GB"/>
          </a:p>
        </p:txBody>
      </p:sp>
    </p:spTree>
    <p:extLst>
      <p:ext uri="{BB962C8B-B14F-4D97-AF65-F5344CB8AC3E}">
        <p14:creationId xmlns:p14="http://schemas.microsoft.com/office/powerpoint/2010/main" val="3101807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www.durhamsu.com/privacy-policy" TargetMode="External"/><Relationship Id="rId4" Type="http://schemas.openxmlformats.org/officeDocument/2006/relationships/hyperlink" Target="mailto:su.dataprotection@durham.ac.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www.durhamsu.com/privacy-polic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mailto:su.dataprotection@durham.ac.uk"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ww.durhamsu.com/resources/student-groups-guidance-and-template-for-collecting-sign-ups-for-student-groups"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ask.durhamsu.com/support/solutions/folders/202000155082" TargetMode="External"/><Relationship Id="rId5" Type="http://schemas.openxmlformats.org/officeDocument/2006/relationships/hyperlink" Target="https://ico.org.uk/for-organisations/guide-to-the-general-data-protection-regulation-gdpr/" TargetMode="External"/><Relationship Id="rId4" Type="http://schemas.openxmlformats.org/officeDocument/2006/relationships/hyperlink" Target="https://www.durhamsu.com/privacy-policy"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05999" y="0"/>
            <a:ext cx="9729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1640" y="4149080"/>
            <a:ext cx="6408712" cy="1323439"/>
          </a:xfrm>
          <a:prstGeom prst="rect">
            <a:avLst/>
          </a:prstGeom>
          <a:noFill/>
        </p:spPr>
        <p:txBody>
          <a:bodyPr wrap="square" rtlCol="0">
            <a:spAutoFit/>
          </a:bodyPr>
          <a:lstStyle/>
          <a:p>
            <a:pPr algn="ctr"/>
            <a:r>
              <a:rPr lang="en-GB" sz="4000" b="1" dirty="0">
                <a:solidFill>
                  <a:schemeClr val="bg1"/>
                </a:solidFill>
                <a:latin typeface="Arial" panose="020B0604020202020204" pitchFamily="34" charset="0"/>
                <a:cs typeface="Arial" panose="020B0604020202020204" pitchFamily="34" charset="0"/>
              </a:rPr>
              <a:t>GDPR for Student Groups</a:t>
            </a:r>
          </a:p>
        </p:txBody>
      </p:sp>
    </p:spTree>
    <p:extLst>
      <p:ext uri="{BB962C8B-B14F-4D97-AF65-F5344CB8AC3E}">
        <p14:creationId xmlns:p14="http://schemas.microsoft.com/office/powerpoint/2010/main" val="1032339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467544" y="485800"/>
            <a:ext cx="5976664" cy="566936"/>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799"/>
            <a:ext cx="7077472" cy="6510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000" b="1" dirty="0">
                <a:solidFill>
                  <a:schemeClr val="bg1"/>
                </a:solidFill>
                <a:latin typeface="Arial" panose="020B0604020202020204" pitchFamily="34" charset="0"/>
                <a:cs typeface="Arial" panose="020B0604020202020204" pitchFamily="34" charset="0"/>
              </a:rPr>
              <a:t>DURHAM SU FRAMEWORK</a:t>
            </a:r>
          </a:p>
        </p:txBody>
      </p:sp>
      <p:sp>
        <p:nvSpPr>
          <p:cNvPr id="2" name="TextBox 1"/>
          <p:cNvSpPr txBox="1"/>
          <p:nvPr/>
        </p:nvSpPr>
        <p:spPr>
          <a:xfrm>
            <a:off x="395536" y="1652217"/>
            <a:ext cx="8288320" cy="5816977"/>
          </a:xfrm>
          <a:prstGeom prst="rect">
            <a:avLst/>
          </a:prstGeom>
          <a:noFill/>
        </p:spPr>
        <p:txBody>
          <a:bodyPr wrap="square" rtlCol="0">
            <a:spAutoFit/>
          </a:bodyPr>
          <a:lstStyle/>
          <a:p>
            <a:pPr>
              <a:lnSpc>
                <a:spcPct val="150000"/>
              </a:lnSpc>
            </a:pPr>
            <a:r>
              <a:rPr lang="en-GB" sz="1200" b="1" dirty="0">
                <a:latin typeface="Arial" panose="020B0604020202020204" pitchFamily="34" charset="0"/>
                <a:cs typeface="Arial" panose="020B0604020202020204" pitchFamily="34" charset="0"/>
              </a:rPr>
              <a:t>Durham SU’s Data Protection and Information Security Policy:</a:t>
            </a:r>
          </a:p>
          <a:p>
            <a:pPr>
              <a:lnSpc>
                <a:spcPct val="150000"/>
              </a:lnSpc>
            </a:pPr>
            <a:r>
              <a:rPr lang="en-GB" sz="1200" dirty="0">
                <a:latin typeface="Arial" panose="020B0604020202020204" pitchFamily="34" charset="0"/>
                <a:cs typeface="Arial" panose="020B0604020202020204" pitchFamily="34" charset="0"/>
              </a:rPr>
              <a:t>Set by Durham SU’s board of Trustees. This policy describes how Durham SU will meet it’s legal obligations and recognise the data rights of individuals whose data we process. It is monitored by Durham SU’s Audit and Risk Committee. </a:t>
            </a:r>
          </a:p>
          <a:p>
            <a:pPr>
              <a:lnSpc>
                <a:spcPct val="150000"/>
              </a:lnSpc>
            </a:pPr>
            <a:r>
              <a:rPr lang="en-GB" sz="1200" b="1" dirty="0">
                <a:latin typeface="Arial" panose="020B0604020202020204" pitchFamily="34" charset="0"/>
                <a:cs typeface="Arial" panose="020B0604020202020204" pitchFamily="34" charset="0"/>
              </a:rPr>
              <a:t>Durham SU Privacy Statements:</a:t>
            </a:r>
          </a:p>
          <a:p>
            <a:pPr>
              <a:lnSpc>
                <a:spcPct val="150000"/>
              </a:lnSpc>
            </a:pPr>
            <a:r>
              <a:rPr lang="en-GB" sz="1200" dirty="0">
                <a:latin typeface="Arial" panose="020B0604020202020204" pitchFamily="34" charset="0"/>
                <a:cs typeface="Arial" panose="020B0604020202020204" pitchFamily="34" charset="0"/>
              </a:rPr>
              <a:t>Durham SU has privacy statements that clearly and straightforwardly explain how we process data, why, who we share it with and how data subjects can access their data rights. There is one statement for students and another for employees, suppliers and volunteers. </a:t>
            </a:r>
          </a:p>
          <a:p>
            <a:pPr>
              <a:lnSpc>
                <a:spcPct val="150000"/>
              </a:lnSpc>
            </a:pPr>
            <a:r>
              <a:rPr lang="en-GB" sz="1200" b="1" dirty="0">
                <a:latin typeface="Arial" panose="020B0604020202020204" pitchFamily="34" charset="0"/>
                <a:cs typeface="Arial" panose="020B0604020202020204" pitchFamily="34" charset="0"/>
              </a:rPr>
              <a:t>Data Protection Officer:</a:t>
            </a:r>
          </a:p>
          <a:p>
            <a:pPr>
              <a:lnSpc>
                <a:spcPct val="150000"/>
              </a:lnSpc>
            </a:pPr>
            <a:r>
              <a:rPr lang="en-GB" sz="1200" dirty="0">
                <a:latin typeface="Arial" panose="020B0604020202020204" pitchFamily="34" charset="0"/>
                <a:cs typeface="Arial" panose="020B0604020202020204" pitchFamily="34" charset="0"/>
              </a:rPr>
              <a:t>Contact on: </a:t>
            </a:r>
            <a:r>
              <a:rPr lang="en-GB" sz="1200" dirty="0">
                <a:latin typeface="Arial" panose="020B0604020202020204" pitchFamily="34" charset="0"/>
                <a:cs typeface="Arial" panose="020B0604020202020204" pitchFamily="34" charset="0"/>
                <a:hlinkClick r:id="rId4"/>
              </a:rPr>
              <a:t>su.dataprotection@durham.ac.uk</a:t>
            </a:r>
            <a:r>
              <a:rPr lang="en-GB" sz="1200" dirty="0">
                <a:latin typeface="Arial" panose="020B0604020202020204" pitchFamily="34" charset="0"/>
                <a:cs typeface="Arial" panose="020B0604020202020204" pitchFamily="34" charset="0"/>
              </a:rPr>
              <a:t> </a:t>
            </a:r>
          </a:p>
          <a:p>
            <a:pPr>
              <a:lnSpc>
                <a:spcPct val="150000"/>
              </a:lnSpc>
            </a:pPr>
            <a:r>
              <a:rPr lang="en-GB" sz="1200" dirty="0">
                <a:latin typeface="Arial" panose="020B0604020202020204" pitchFamily="34" charset="0"/>
                <a:cs typeface="Arial" panose="020B0604020202020204" pitchFamily="34" charset="0"/>
              </a:rPr>
              <a:t>Tasks of DPO</a:t>
            </a:r>
          </a:p>
          <a:p>
            <a:pPr>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Monitoring compliance with Data Protection laws. </a:t>
            </a:r>
          </a:p>
          <a:p>
            <a:pPr>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Their DP advice is taken account of </a:t>
            </a:r>
          </a:p>
          <a:p>
            <a:pPr>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Is the contact with the ICO</a:t>
            </a:r>
          </a:p>
          <a:p>
            <a:pPr>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Takes into account the risk of processing of data protection </a:t>
            </a:r>
          </a:p>
          <a:p>
            <a:pPr>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Their details are published and they are available as a point of contact for employees, individuals and the IPO. </a:t>
            </a:r>
          </a:p>
          <a:p>
            <a:pPr>
              <a:lnSpc>
                <a:spcPct val="150000"/>
              </a:lnSpc>
            </a:pPr>
            <a:endParaRPr lang="en-GB" sz="1200" dirty="0">
              <a:latin typeface="Arial" panose="020B0604020202020204" pitchFamily="34" charset="0"/>
              <a:cs typeface="Arial" panose="020B0604020202020204" pitchFamily="34" charset="0"/>
            </a:endParaRPr>
          </a:p>
          <a:p>
            <a:pPr>
              <a:lnSpc>
                <a:spcPct val="150000"/>
              </a:lnSpc>
            </a:pPr>
            <a:endParaRPr lang="en-GB" sz="1200" dirty="0">
              <a:latin typeface="Arial" panose="020B0604020202020204" pitchFamily="34" charset="0"/>
              <a:cs typeface="Arial" panose="020B0604020202020204" pitchFamily="34" charset="0"/>
            </a:endParaRPr>
          </a:p>
          <a:p>
            <a:pPr>
              <a:lnSpc>
                <a:spcPct val="150000"/>
              </a:lnSpc>
            </a:pPr>
            <a:endParaRPr lang="en-GB" sz="1200" dirty="0">
              <a:latin typeface="Arial" panose="020B0604020202020204" pitchFamily="34" charset="0"/>
              <a:cs typeface="Arial" panose="020B0604020202020204" pitchFamily="34" charset="0"/>
            </a:endParaRPr>
          </a:p>
          <a:p>
            <a:pPr marL="228600" indent="-228600">
              <a:lnSpc>
                <a:spcPct val="250000"/>
              </a:lnSpc>
              <a:buAutoNum type="arabicPeriod"/>
            </a:pPr>
            <a:endParaRPr lang="en-GB" sz="1200" dirty="0">
              <a:latin typeface="Arial" panose="020B0604020202020204" pitchFamily="34" charset="0"/>
              <a:cs typeface="Arial" panose="020B0604020202020204" pitchFamily="34" charset="0"/>
            </a:endParaRPr>
          </a:p>
        </p:txBody>
      </p:sp>
      <p:sp>
        <p:nvSpPr>
          <p:cNvPr id="6" name="Rectangle 5"/>
          <p:cNvSpPr/>
          <p:nvPr/>
        </p:nvSpPr>
        <p:spPr>
          <a:xfrm>
            <a:off x="1835696" y="1136897"/>
            <a:ext cx="3724161" cy="369332"/>
          </a:xfrm>
          <a:prstGeom prst="rect">
            <a:avLst/>
          </a:prstGeom>
        </p:spPr>
        <p:txBody>
          <a:bodyPr wrap="none">
            <a:spAutoFit/>
          </a:bodyPr>
          <a:lstStyle/>
          <a:p>
            <a:r>
              <a:rPr lang="en-GB" dirty="0">
                <a:latin typeface="Arial" panose="020B0604020202020204" pitchFamily="34" charset="0"/>
                <a:cs typeface="Arial" panose="020B0604020202020204" pitchFamily="34" charset="0"/>
                <a:hlinkClick r:id="rId5"/>
              </a:rPr>
              <a:t>www.durhamsu.com/privacy-policy</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1846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467544" y="485800"/>
            <a:ext cx="7488832" cy="998984"/>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7725544" cy="7829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000" b="1" dirty="0">
                <a:solidFill>
                  <a:schemeClr val="bg1"/>
                </a:solidFill>
                <a:latin typeface="Arial" panose="020B0604020202020204" pitchFamily="34" charset="0"/>
                <a:cs typeface="Arial" panose="020B0604020202020204" pitchFamily="34" charset="0"/>
              </a:rPr>
              <a:t>HOW STUDENT GROUPS USE PERSONAL DATA</a:t>
            </a:r>
          </a:p>
        </p:txBody>
      </p:sp>
      <p:graphicFrame>
        <p:nvGraphicFramePr>
          <p:cNvPr id="8" name="Table 7"/>
          <p:cNvGraphicFramePr>
            <a:graphicFrameLocks noGrp="1"/>
          </p:cNvGraphicFramePr>
          <p:nvPr>
            <p:extLst>
              <p:ext uri="{D42A27DB-BD31-4B8C-83A1-F6EECF244321}">
                <p14:modId xmlns:p14="http://schemas.microsoft.com/office/powerpoint/2010/main" val="109781230"/>
              </p:ext>
            </p:extLst>
          </p:nvPr>
        </p:nvGraphicFramePr>
        <p:xfrm>
          <a:off x="1405644" y="1700808"/>
          <a:ext cx="6096000" cy="39522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GB" dirty="0"/>
                        <a:t>PURPOSE</a:t>
                      </a:r>
                    </a:p>
                  </a:txBody>
                  <a:tcPr/>
                </a:tc>
                <a:tc>
                  <a:txBody>
                    <a:bodyPr/>
                    <a:lstStyle/>
                    <a:p>
                      <a:r>
                        <a:rPr lang="en-GB" dirty="0"/>
                        <a:t>PROCESSING</a:t>
                      </a:r>
                    </a:p>
                  </a:txBody>
                  <a:tcPr/>
                </a:tc>
                <a:extLst>
                  <a:ext uri="{0D108BD9-81ED-4DB2-BD59-A6C34878D82A}">
                    <a16:rowId xmlns:a16="http://schemas.microsoft.com/office/drawing/2014/main" val="10000"/>
                  </a:ext>
                </a:extLst>
              </a:tr>
              <a:tr h="370840">
                <a:tc>
                  <a:txBody>
                    <a:bodyPr/>
                    <a:lstStyle/>
                    <a:p>
                      <a:r>
                        <a:rPr lang="en-GB" dirty="0"/>
                        <a:t>Creating</a:t>
                      </a:r>
                      <a:r>
                        <a:rPr lang="en-GB" baseline="0" dirty="0"/>
                        <a:t> mailing lists of potential members </a:t>
                      </a:r>
                      <a:endParaRPr lang="en-GB" dirty="0"/>
                    </a:p>
                  </a:txBody>
                  <a:tcPr/>
                </a:tc>
                <a:tc>
                  <a:txBody>
                    <a:bodyPr/>
                    <a:lstStyle/>
                    <a:p>
                      <a:r>
                        <a:rPr lang="en-GB" dirty="0"/>
                        <a:t>Spreadsheet, sign-up sheet, mailing platform (</a:t>
                      </a:r>
                      <a:r>
                        <a:rPr lang="en-GB" dirty="0" err="1"/>
                        <a:t>ie</a:t>
                      </a:r>
                      <a:r>
                        <a:rPr lang="en-GB" dirty="0"/>
                        <a:t>. mail-chimp)</a:t>
                      </a:r>
                    </a:p>
                  </a:txBody>
                  <a:tcPr/>
                </a:tc>
                <a:extLst>
                  <a:ext uri="{0D108BD9-81ED-4DB2-BD59-A6C34878D82A}">
                    <a16:rowId xmlns:a16="http://schemas.microsoft.com/office/drawing/2014/main" val="10001"/>
                  </a:ext>
                </a:extLst>
              </a:tr>
              <a:tr h="370840">
                <a:tc>
                  <a:txBody>
                    <a:bodyPr/>
                    <a:lstStyle/>
                    <a:p>
                      <a:r>
                        <a:rPr lang="en-GB" dirty="0"/>
                        <a:t>Membership</a:t>
                      </a:r>
                      <a:r>
                        <a:rPr lang="en-GB" baseline="0" dirty="0"/>
                        <a:t> lists for communications, elections etc. </a:t>
                      </a:r>
                      <a:endParaRPr lang="en-GB" dirty="0"/>
                    </a:p>
                  </a:txBody>
                  <a:tcPr/>
                </a:tc>
                <a:tc>
                  <a:txBody>
                    <a:bodyPr/>
                    <a:lstStyle/>
                    <a:p>
                      <a:r>
                        <a:rPr lang="en-GB" dirty="0"/>
                        <a:t>Durhamsu.com</a:t>
                      </a:r>
                      <a:r>
                        <a:rPr lang="en-GB" baseline="0" dirty="0"/>
                        <a:t> </a:t>
                      </a:r>
                      <a:endParaRPr lang="en-GB" dirty="0"/>
                    </a:p>
                  </a:txBody>
                  <a:tcPr/>
                </a:tc>
                <a:extLst>
                  <a:ext uri="{0D108BD9-81ED-4DB2-BD59-A6C34878D82A}">
                    <a16:rowId xmlns:a16="http://schemas.microsoft.com/office/drawing/2014/main" val="10002"/>
                  </a:ext>
                </a:extLst>
              </a:tr>
              <a:tr h="370840">
                <a:tc>
                  <a:txBody>
                    <a:bodyPr/>
                    <a:lstStyle/>
                    <a:p>
                      <a:r>
                        <a:rPr lang="en-GB" dirty="0"/>
                        <a:t>Event attendee lists</a:t>
                      </a:r>
                    </a:p>
                  </a:txBody>
                  <a:tcPr/>
                </a:tc>
                <a:tc>
                  <a:txBody>
                    <a:bodyPr/>
                    <a:lstStyle/>
                    <a:p>
                      <a:r>
                        <a:rPr lang="en-GB" dirty="0"/>
                        <a:t>Durhamsu.com</a:t>
                      </a:r>
                      <a:r>
                        <a:rPr lang="en-GB" baseline="0" dirty="0"/>
                        <a:t> </a:t>
                      </a:r>
                      <a:endParaRPr lang="en-GB" dirty="0"/>
                    </a:p>
                  </a:txBody>
                  <a:tcPr/>
                </a:tc>
                <a:extLst>
                  <a:ext uri="{0D108BD9-81ED-4DB2-BD59-A6C34878D82A}">
                    <a16:rowId xmlns:a16="http://schemas.microsoft.com/office/drawing/2014/main" val="10003"/>
                  </a:ext>
                </a:extLst>
              </a:tr>
              <a:tr h="370840">
                <a:tc>
                  <a:txBody>
                    <a:bodyPr/>
                    <a:lstStyle/>
                    <a:p>
                      <a:r>
                        <a:rPr lang="en-GB" dirty="0"/>
                        <a:t>Exec team</a:t>
                      </a:r>
                      <a:r>
                        <a:rPr lang="en-GB" baseline="0" dirty="0"/>
                        <a:t> personal</a:t>
                      </a:r>
                      <a:r>
                        <a:rPr lang="en-GB" dirty="0"/>
                        <a:t> details </a:t>
                      </a:r>
                    </a:p>
                  </a:txBody>
                  <a:tcPr/>
                </a:tc>
                <a:tc>
                  <a:txBody>
                    <a:bodyPr/>
                    <a:lstStyle/>
                    <a:p>
                      <a:r>
                        <a:rPr lang="en-GB" dirty="0"/>
                        <a:t>@durham.ac.uk</a:t>
                      </a:r>
                      <a:r>
                        <a:rPr lang="en-GB" baseline="0" dirty="0"/>
                        <a:t> email address, Facebook group/chat </a:t>
                      </a:r>
                      <a:endParaRPr lang="en-GB" dirty="0"/>
                    </a:p>
                  </a:txBody>
                  <a:tcPr/>
                </a:tc>
                <a:extLst>
                  <a:ext uri="{0D108BD9-81ED-4DB2-BD59-A6C34878D82A}">
                    <a16:rowId xmlns:a16="http://schemas.microsoft.com/office/drawing/2014/main" val="10004"/>
                  </a:ext>
                </a:extLst>
              </a:tr>
              <a:tr h="370840">
                <a:tc>
                  <a:txBody>
                    <a:bodyPr/>
                    <a:lstStyle/>
                    <a:p>
                      <a:r>
                        <a:rPr lang="en-GB" dirty="0"/>
                        <a:t>Trip and event manifestos</a:t>
                      </a:r>
                    </a:p>
                  </a:txBody>
                  <a:tcPr/>
                </a:tc>
                <a:tc>
                  <a:txBody>
                    <a:bodyPr/>
                    <a:lstStyle/>
                    <a:p>
                      <a:r>
                        <a:rPr lang="en-GB" dirty="0"/>
                        <a:t>Trip forms</a:t>
                      </a:r>
                      <a:r>
                        <a:rPr lang="en-GB" baseline="0" dirty="0"/>
                        <a:t> or spreadsheets</a:t>
                      </a:r>
                      <a:endParaRPr lang="en-GB" dirty="0"/>
                    </a:p>
                  </a:txBody>
                  <a:tcPr/>
                </a:tc>
                <a:extLst>
                  <a:ext uri="{0D108BD9-81ED-4DB2-BD59-A6C34878D82A}">
                    <a16:rowId xmlns:a16="http://schemas.microsoft.com/office/drawing/2014/main" val="10005"/>
                  </a:ext>
                </a:extLst>
              </a:tr>
              <a:tr h="370840">
                <a:tc>
                  <a:txBody>
                    <a:bodyPr/>
                    <a:lstStyle/>
                    <a:p>
                      <a:r>
                        <a:rPr lang="en-GB" dirty="0"/>
                        <a:t>Members’</a:t>
                      </a:r>
                      <a:r>
                        <a:rPr lang="en-GB" baseline="0" dirty="0"/>
                        <a:t> photos </a:t>
                      </a:r>
                      <a:endParaRPr lang="en-GB" dirty="0"/>
                    </a:p>
                  </a:txBody>
                  <a:tcPr/>
                </a:tc>
                <a:tc>
                  <a:txBody>
                    <a:bodyPr/>
                    <a:lstStyle/>
                    <a:p>
                      <a:r>
                        <a:rPr lang="en-GB" dirty="0"/>
                        <a:t>Google</a:t>
                      </a:r>
                      <a:r>
                        <a:rPr lang="en-GB" baseline="0" dirty="0"/>
                        <a:t> drive or similar </a:t>
                      </a:r>
                      <a:endParaRPr lang="en-GB"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70306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05999" y="0"/>
            <a:ext cx="9729885"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1640" y="4149080"/>
            <a:ext cx="6408712" cy="707886"/>
          </a:xfrm>
          <a:prstGeom prst="rect">
            <a:avLst/>
          </a:prstGeom>
          <a:noFill/>
        </p:spPr>
        <p:txBody>
          <a:bodyPr wrap="square" rtlCol="0">
            <a:spAutoFit/>
          </a:bodyPr>
          <a:lstStyle/>
          <a:p>
            <a:pPr algn="ctr"/>
            <a:r>
              <a:rPr lang="en-GB" sz="4000" b="1" dirty="0">
                <a:solidFill>
                  <a:schemeClr val="bg1"/>
                </a:solidFill>
                <a:latin typeface="Arial" panose="020B0604020202020204" pitchFamily="34" charset="0"/>
                <a:cs typeface="Arial" panose="020B0604020202020204" pitchFamily="34" charset="0"/>
              </a:rPr>
              <a:t>Groups – What To Do</a:t>
            </a:r>
          </a:p>
        </p:txBody>
      </p:sp>
    </p:spTree>
    <p:extLst>
      <p:ext uri="{BB962C8B-B14F-4D97-AF65-F5344CB8AC3E}">
        <p14:creationId xmlns:p14="http://schemas.microsoft.com/office/powerpoint/2010/main" val="1384201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467544" y="485800"/>
            <a:ext cx="7488832" cy="638944"/>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7725544" cy="7829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000" b="1" dirty="0">
                <a:solidFill>
                  <a:schemeClr val="bg1"/>
                </a:solidFill>
                <a:latin typeface="Arial" panose="020B0604020202020204" pitchFamily="34" charset="0"/>
                <a:cs typeface="Arial" panose="020B0604020202020204" pitchFamily="34" charset="0"/>
              </a:rPr>
              <a:t>WHAT STUDENT GROUPS NEED TO DO</a:t>
            </a:r>
          </a:p>
        </p:txBody>
      </p:sp>
      <p:sp>
        <p:nvSpPr>
          <p:cNvPr id="2" name="Rectangle 1"/>
          <p:cNvSpPr/>
          <p:nvPr/>
        </p:nvSpPr>
        <p:spPr>
          <a:xfrm>
            <a:off x="439911" y="1700808"/>
            <a:ext cx="8387962" cy="2923877"/>
          </a:xfrm>
          <a:prstGeom prst="rect">
            <a:avLst/>
          </a:prstGeom>
        </p:spPr>
        <p:txBody>
          <a:bodyPr wrap="square">
            <a:spAutoFit/>
          </a:bodyPr>
          <a:lstStyle/>
          <a:p>
            <a:pPr marL="228600" indent="-228600">
              <a:lnSpc>
                <a:spcPct val="150000"/>
              </a:lnSpc>
              <a:buAutoNum type="arabicPeriod"/>
            </a:pPr>
            <a:r>
              <a:rPr lang="en-GB" sz="1600" b="1" dirty="0">
                <a:latin typeface="Arial" panose="020B0604020202020204" pitchFamily="34" charset="0"/>
                <a:cs typeface="Arial" panose="020B0604020202020204" pitchFamily="34" charset="0"/>
              </a:rPr>
              <a:t>Process personal data fairly and lawfully</a:t>
            </a:r>
          </a:p>
          <a:p>
            <a:pPr marL="285750" indent="-285750">
              <a:lnSpc>
                <a:spcPct val="150000"/>
              </a:lnSpc>
              <a:buFontTx/>
              <a:buChar char="-"/>
            </a:pPr>
            <a:r>
              <a:rPr lang="en-GB" sz="1600" dirty="0">
                <a:latin typeface="Arial" panose="020B0604020202020204" pitchFamily="34" charset="0"/>
                <a:cs typeface="Arial" panose="020B0604020202020204" pitchFamily="34" charset="0"/>
              </a:rPr>
              <a:t>Comply with Durham SU’s policies, privacy statement and data protection guidelines.</a:t>
            </a:r>
          </a:p>
          <a:p>
            <a:pPr marL="285750" indent="-285750">
              <a:lnSpc>
                <a:spcPct val="150000"/>
              </a:lnSpc>
              <a:buFontTx/>
              <a:buChar char="-"/>
            </a:pPr>
            <a:r>
              <a:rPr lang="en-GB" sz="1600" dirty="0">
                <a:latin typeface="Arial" panose="020B0604020202020204" pitchFamily="34" charset="0"/>
                <a:cs typeface="Arial" panose="020B0604020202020204" pitchFamily="34" charset="0"/>
              </a:rPr>
              <a:t>If information is processed on a consent basis, making sure that we tell people how they can withdraw their consent</a:t>
            </a:r>
          </a:p>
          <a:p>
            <a:pPr marL="285750" indent="-285750">
              <a:lnSpc>
                <a:spcPct val="150000"/>
              </a:lnSpc>
              <a:buFontTx/>
              <a:buChar char="-"/>
            </a:pPr>
            <a:r>
              <a:rPr lang="en-GB" sz="1600" dirty="0">
                <a:latin typeface="Arial" panose="020B0604020202020204" pitchFamily="34" charset="0"/>
                <a:cs typeface="Arial" panose="020B0604020202020204" pitchFamily="34" charset="0"/>
              </a:rPr>
              <a:t>Don’t share data with third parties unless we have consent from the individual to do so </a:t>
            </a:r>
          </a:p>
          <a:p>
            <a:pPr marL="285750" indent="-285750">
              <a:lnSpc>
                <a:spcPct val="150000"/>
              </a:lnSpc>
              <a:buFontTx/>
              <a:buChar char="-"/>
            </a:pPr>
            <a:endParaRPr lang="en-GB" sz="1600" dirty="0">
              <a:latin typeface="Arial" panose="020B0604020202020204" pitchFamily="34" charset="0"/>
              <a:cs typeface="Arial" panose="020B0604020202020204" pitchFamily="34" charset="0"/>
            </a:endParaRPr>
          </a:p>
          <a:p>
            <a:pPr marL="285750" indent="-285750">
              <a:lnSpc>
                <a:spcPct val="250000"/>
              </a:lnSpc>
              <a:buFontTx/>
              <a:buChar char="-"/>
            </a:pPr>
            <a:endParaRPr lang="en-GB" sz="1600" dirty="0">
              <a:latin typeface="Arial" panose="020B0604020202020204" pitchFamily="34" charset="0"/>
              <a:cs typeface="Arial" panose="020B0604020202020204" pitchFamily="34" charset="0"/>
            </a:endParaRP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48" y="3933056"/>
            <a:ext cx="6501408" cy="2165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6674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467544" y="485800"/>
            <a:ext cx="7488832" cy="638944"/>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7725544" cy="7829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000" b="1" dirty="0">
                <a:solidFill>
                  <a:schemeClr val="bg1"/>
                </a:solidFill>
                <a:latin typeface="Arial" panose="020B0604020202020204" pitchFamily="34" charset="0"/>
                <a:cs typeface="Arial" panose="020B0604020202020204" pitchFamily="34" charset="0"/>
              </a:rPr>
              <a:t>WHAT STUDENT GROUPS NEED TO DO</a:t>
            </a:r>
          </a:p>
        </p:txBody>
      </p:sp>
      <p:sp>
        <p:nvSpPr>
          <p:cNvPr id="2" name="Rectangle 1"/>
          <p:cNvSpPr/>
          <p:nvPr/>
        </p:nvSpPr>
        <p:spPr>
          <a:xfrm>
            <a:off x="467544" y="1268760"/>
            <a:ext cx="7848872" cy="4139595"/>
          </a:xfrm>
          <a:prstGeom prst="rect">
            <a:avLst/>
          </a:prstGeom>
        </p:spPr>
        <p:txBody>
          <a:bodyPr wrap="square">
            <a:spAutoFit/>
          </a:bodyPr>
          <a:lstStyle/>
          <a:p>
            <a:pPr>
              <a:lnSpc>
                <a:spcPct val="250000"/>
              </a:lnSpc>
            </a:pPr>
            <a:r>
              <a:rPr lang="en-GB" sz="1600" b="1" dirty="0">
                <a:latin typeface="Arial" panose="020B0604020202020204" pitchFamily="34" charset="0"/>
                <a:cs typeface="Arial" panose="020B0604020202020204" pitchFamily="34" charset="0"/>
              </a:rPr>
              <a:t>2. Process personal data for specified and lawful purposes</a:t>
            </a:r>
          </a:p>
          <a:p>
            <a:pPr marL="285750" indent="-285750">
              <a:buFontTx/>
              <a:buChar char="-"/>
            </a:pPr>
            <a:r>
              <a:rPr lang="en-GB" sz="1600" dirty="0">
                <a:latin typeface="Arial" panose="020B0604020202020204" pitchFamily="34" charset="0"/>
                <a:cs typeface="Arial" panose="020B0604020202020204" pitchFamily="34" charset="0"/>
              </a:rPr>
              <a:t>Make sure you have privacy notices, they link to Durham SU’s privacy page, they are clear simple, and accurately how will use the data you are collecting. </a:t>
            </a:r>
          </a:p>
          <a:p>
            <a:pPr marL="285750" indent="-285750">
              <a:buFontTx/>
              <a:buChar char="-"/>
            </a:pPr>
            <a:r>
              <a:rPr lang="en-GB" sz="1600" dirty="0">
                <a:latin typeface="Arial" panose="020B0604020202020204" pitchFamily="34" charset="0"/>
                <a:cs typeface="Arial" panose="020B0604020202020204" pitchFamily="34" charset="0"/>
              </a:rPr>
              <a:t>REMEMBER – this includes photos, video, case-studies etc. </a:t>
            </a:r>
          </a:p>
          <a:p>
            <a:r>
              <a:rPr lang="en-GB" sz="1600" dirty="0">
                <a:latin typeface="Arial" panose="020B0604020202020204" pitchFamily="34" charset="0"/>
                <a:cs typeface="Arial" panose="020B0604020202020204" pitchFamily="34" charset="0"/>
              </a:rPr>
              <a:t> </a:t>
            </a:r>
          </a:p>
          <a:p>
            <a:r>
              <a:rPr lang="en-GB" sz="1600" b="1" dirty="0">
                <a:latin typeface="Arial" panose="020B0604020202020204" pitchFamily="34" charset="0"/>
                <a:cs typeface="Arial" panose="020B0604020202020204" pitchFamily="34" charset="0"/>
              </a:rPr>
              <a:t>Example privacy notice for when using Durhamsu.com mailing function </a:t>
            </a:r>
            <a:r>
              <a:rPr lang="en-GB" sz="1600"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You are receiving this email because you are a member of Durham SU’s Antipodean Society, to keep you up to date on the events and opportunities you are entitled to as a member of our group. We won’t share your data with anybody else and we’ll only use it to deliver your membership benefits (we won’t send you spam!). To find out more about how Durham SU keeps your data safe or to contact us about your data, please visit - </a:t>
            </a:r>
            <a:r>
              <a:rPr lang="en-GB" sz="1600" dirty="0">
                <a:latin typeface="Arial" panose="020B0604020202020204" pitchFamily="34" charset="0"/>
                <a:cs typeface="Arial" panose="020B0604020202020204" pitchFamily="34" charset="0"/>
                <a:hlinkClick r:id="rId4"/>
              </a:rPr>
              <a:t>https://www.durhamsu.com/privacy-policy</a:t>
            </a:r>
            <a:r>
              <a:rPr lang="en-GB" sz="1600" dirty="0">
                <a:latin typeface="Arial" panose="020B0604020202020204" pitchFamily="34" charset="0"/>
                <a:cs typeface="Arial" panose="020B0604020202020204" pitchFamily="34" charset="0"/>
              </a:rPr>
              <a:t>’ </a:t>
            </a:r>
          </a:p>
          <a:p>
            <a:pPr>
              <a:lnSpc>
                <a:spcPct val="250000"/>
              </a:lnSpc>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0924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467544" y="485800"/>
            <a:ext cx="7488832" cy="638944"/>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7725544" cy="7829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000" b="1" dirty="0">
                <a:solidFill>
                  <a:schemeClr val="bg1"/>
                </a:solidFill>
                <a:latin typeface="Arial" panose="020B0604020202020204" pitchFamily="34" charset="0"/>
                <a:cs typeface="Arial" panose="020B0604020202020204" pitchFamily="34" charset="0"/>
              </a:rPr>
              <a:t>WHAT STUDENT GROUPS NEED TO DO</a:t>
            </a:r>
          </a:p>
        </p:txBody>
      </p:sp>
      <p:sp>
        <p:nvSpPr>
          <p:cNvPr id="2" name="Rectangle 1"/>
          <p:cNvSpPr/>
          <p:nvPr/>
        </p:nvSpPr>
        <p:spPr>
          <a:xfrm>
            <a:off x="467544" y="1268760"/>
            <a:ext cx="7848872" cy="2923877"/>
          </a:xfrm>
          <a:prstGeom prst="rect">
            <a:avLst/>
          </a:prstGeom>
        </p:spPr>
        <p:txBody>
          <a:bodyPr wrap="square">
            <a:spAutoFit/>
          </a:bodyPr>
          <a:lstStyle/>
          <a:p>
            <a:pPr>
              <a:lnSpc>
                <a:spcPct val="250000"/>
              </a:lnSpc>
            </a:pPr>
            <a:r>
              <a:rPr lang="en-GB" sz="1600" b="1" dirty="0">
                <a:latin typeface="Arial" panose="020B0604020202020204" pitchFamily="34" charset="0"/>
                <a:cs typeface="Arial" panose="020B0604020202020204" pitchFamily="34" charset="0"/>
              </a:rPr>
              <a:t>3. Only collect the data that you need</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Make sure you have a reason for all the data you collect, and identify whose job it is on your executive team to be aware of this reason, and when you will review it. </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‘It’s nice to know’ or, ‘we might need that one day’ is not a reason that the Information Commissioner’s Officer is likely accept!</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Make sure all members of your exec know its their job to question how data is used if they’re unsure  </a:t>
            </a:r>
          </a:p>
        </p:txBody>
      </p:sp>
    </p:spTree>
    <p:extLst>
      <p:ext uri="{BB962C8B-B14F-4D97-AF65-F5344CB8AC3E}">
        <p14:creationId xmlns:p14="http://schemas.microsoft.com/office/powerpoint/2010/main" val="3216994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467544" y="485800"/>
            <a:ext cx="7488832" cy="638944"/>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7725544" cy="7829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000" b="1" dirty="0">
                <a:solidFill>
                  <a:schemeClr val="bg1"/>
                </a:solidFill>
                <a:latin typeface="Arial" panose="020B0604020202020204" pitchFamily="34" charset="0"/>
                <a:cs typeface="Arial" panose="020B0604020202020204" pitchFamily="34" charset="0"/>
              </a:rPr>
              <a:t>WHAT STUDENT GROUPS NEED TO DO</a:t>
            </a:r>
          </a:p>
        </p:txBody>
      </p:sp>
      <p:sp>
        <p:nvSpPr>
          <p:cNvPr id="2" name="Rectangle 1"/>
          <p:cNvSpPr/>
          <p:nvPr/>
        </p:nvSpPr>
        <p:spPr>
          <a:xfrm>
            <a:off x="467544" y="1268760"/>
            <a:ext cx="7848872" cy="5016758"/>
          </a:xfrm>
          <a:prstGeom prst="rect">
            <a:avLst/>
          </a:prstGeom>
        </p:spPr>
        <p:txBody>
          <a:bodyPr wrap="square">
            <a:spAutoFit/>
          </a:bodyPr>
          <a:lstStyle/>
          <a:p>
            <a:pPr>
              <a:lnSpc>
                <a:spcPct val="250000"/>
              </a:lnSpc>
            </a:pPr>
            <a:r>
              <a:rPr lang="en-GB" sz="1600" b="1" dirty="0">
                <a:latin typeface="Arial" panose="020B0604020202020204" pitchFamily="34" charset="0"/>
                <a:cs typeface="Arial" panose="020B0604020202020204" pitchFamily="34" charset="0"/>
              </a:rPr>
              <a:t>4. Keep data accurate and up-to-date</a:t>
            </a:r>
          </a:p>
          <a:p>
            <a:pPr marL="285750" indent="-285750">
              <a:buFontTx/>
              <a:buChar char="-"/>
            </a:pPr>
            <a:r>
              <a:rPr lang="en-GB" sz="1600" dirty="0">
                <a:latin typeface="Arial" panose="020B0604020202020204" pitchFamily="34" charset="0"/>
                <a:cs typeface="Arial" panose="020B0604020202020204" pitchFamily="34" charset="0"/>
              </a:rPr>
              <a:t>Take reasonable steps to correct anything you know is wrong</a:t>
            </a:r>
          </a:p>
          <a:p>
            <a:pPr marL="285750" indent="-285750">
              <a:buFontTx/>
              <a:buChar char="-"/>
            </a:pPr>
            <a:endParaRPr lang="en-GB" sz="1600" dirty="0">
              <a:latin typeface="Arial" panose="020B0604020202020204" pitchFamily="34" charset="0"/>
              <a:cs typeface="Arial" panose="020B0604020202020204" pitchFamily="34" charset="0"/>
            </a:endParaRPr>
          </a:p>
          <a:p>
            <a:pPr marL="285750" indent="-285750">
              <a:buFontTx/>
              <a:buChar char="-"/>
            </a:pPr>
            <a:r>
              <a:rPr lang="en-GB" sz="1600" dirty="0">
                <a:latin typeface="Arial" panose="020B0604020202020204" pitchFamily="34" charset="0"/>
                <a:cs typeface="Arial" panose="020B0604020202020204" pitchFamily="34" charset="0"/>
              </a:rPr>
              <a:t>Notify students of how they can update data </a:t>
            </a:r>
          </a:p>
          <a:p>
            <a:pPr marL="285750" indent="-285750">
              <a:lnSpc>
                <a:spcPct val="250000"/>
              </a:lnSpc>
              <a:buFontTx/>
              <a:buChar char="-"/>
            </a:pPr>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5. Don’t keep data for longer than necessary (whilst upholding individuals rights)</a:t>
            </a:r>
          </a:p>
          <a:p>
            <a:endParaRPr lang="en-GB" sz="1600" b="1" dirty="0">
              <a:latin typeface="Arial" panose="020B0604020202020204" pitchFamily="34" charset="0"/>
              <a:cs typeface="Arial" panose="020B0604020202020204" pitchFamily="34" charset="0"/>
            </a:endParaRPr>
          </a:p>
          <a:p>
            <a:pPr marL="285750" indent="-285750">
              <a:buFontTx/>
              <a:buChar char="-"/>
            </a:pPr>
            <a:r>
              <a:rPr lang="en-GB" sz="1600" dirty="0">
                <a:latin typeface="Arial" panose="020B0604020202020204" pitchFamily="34" charset="0"/>
                <a:cs typeface="Arial" panose="020B0604020202020204" pitchFamily="34" charset="0"/>
              </a:rPr>
              <a:t>Have mechanisms/schedule for removing old data (hint: where possible use @durham.ac.uk email addresses. </a:t>
            </a:r>
          </a:p>
          <a:p>
            <a:pPr marL="285750" indent="-285750">
              <a:buFontTx/>
              <a:buChar char="-"/>
            </a:pPr>
            <a:endParaRPr lang="en-GB" sz="1600" dirty="0">
              <a:latin typeface="Arial" panose="020B0604020202020204" pitchFamily="34" charset="0"/>
              <a:cs typeface="Arial" panose="020B0604020202020204" pitchFamily="34" charset="0"/>
            </a:endParaRPr>
          </a:p>
          <a:p>
            <a:pPr marL="285750" indent="-285750">
              <a:buFontTx/>
              <a:buChar char="-"/>
            </a:pPr>
            <a:r>
              <a:rPr lang="en-GB" sz="1600" dirty="0">
                <a:latin typeface="Arial" panose="020B0604020202020204" pitchFamily="34" charset="0"/>
                <a:cs typeface="Arial" panose="020B0604020202020204" pitchFamily="34" charset="0"/>
              </a:rPr>
              <a:t>Know how long you need to hold the data</a:t>
            </a:r>
          </a:p>
          <a:p>
            <a:pPr>
              <a:lnSpc>
                <a:spcPct val="250000"/>
              </a:lnSpc>
            </a:pPr>
            <a:endParaRPr lang="en-GB" sz="1600" dirty="0">
              <a:latin typeface="Arial" panose="020B0604020202020204" pitchFamily="34" charset="0"/>
              <a:cs typeface="Arial" panose="020B0604020202020204" pitchFamily="34" charset="0"/>
            </a:endParaRPr>
          </a:p>
          <a:p>
            <a:pPr>
              <a:lnSpc>
                <a:spcPct val="250000"/>
              </a:lnSpc>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8183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467544" y="485800"/>
            <a:ext cx="7488832" cy="638944"/>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7725544" cy="7829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000" b="1" dirty="0">
                <a:solidFill>
                  <a:schemeClr val="bg1"/>
                </a:solidFill>
                <a:latin typeface="Arial" panose="020B0604020202020204" pitchFamily="34" charset="0"/>
                <a:cs typeface="Arial" panose="020B0604020202020204" pitchFamily="34" charset="0"/>
              </a:rPr>
              <a:t>WHAT STUDENT GROUPS NEED TO DO</a:t>
            </a:r>
          </a:p>
        </p:txBody>
      </p:sp>
      <p:sp>
        <p:nvSpPr>
          <p:cNvPr id="2" name="Rectangle 1"/>
          <p:cNvSpPr/>
          <p:nvPr/>
        </p:nvSpPr>
        <p:spPr>
          <a:xfrm>
            <a:off x="467544" y="1268761"/>
            <a:ext cx="5616624" cy="4893647"/>
          </a:xfrm>
          <a:prstGeom prst="rect">
            <a:avLst/>
          </a:prstGeom>
        </p:spPr>
        <p:txBody>
          <a:bodyPr wrap="square">
            <a:spAutoFit/>
          </a:bodyPr>
          <a:lstStyle/>
          <a:p>
            <a:pPr>
              <a:lnSpc>
                <a:spcPct val="250000"/>
              </a:lnSpc>
            </a:pPr>
            <a:r>
              <a:rPr lang="en-GB" sz="1600" b="1" dirty="0">
                <a:latin typeface="Arial" panose="020B0604020202020204" pitchFamily="34" charset="0"/>
                <a:cs typeface="Arial" panose="020B0604020202020204" pitchFamily="34" charset="0"/>
              </a:rPr>
              <a:t>6. Keep data secure</a:t>
            </a:r>
          </a:p>
          <a:p>
            <a:r>
              <a:rPr lang="en-GB" sz="1600" dirty="0">
                <a:latin typeface="Arial" panose="020B0604020202020204" pitchFamily="34" charset="0"/>
                <a:cs typeface="Arial" panose="020B0604020202020204" pitchFamily="34" charset="0"/>
              </a:rPr>
              <a:t>Know who has access to the data you hold, and don’t allow people who don’t need access to have it. If storing on a device or platform, ensure that device or platform can be password secured. </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7. Accountability</a:t>
            </a:r>
          </a:p>
          <a:p>
            <a:endParaRPr lang="en-GB" sz="1600" b="1"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Be able to evidence that you’ve considered people’s data rights under GDPR. Report any breaches ASAP. Refer to Durham SU’s privacy page and notices, with the details of how people can object, rectify, request </a:t>
            </a:r>
            <a:r>
              <a:rPr lang="en-GB" sz="1600" dirty="0" err="1">
                <a:latin typeface="Arial" panose="020B0604020202020204" pitchFamily="34" charset="0"/>
                <a:cs typeface="Arial" panose="020B0604020202020204" pitchFamily="34" charset="0"/>
              </a:rPr>
              <a:t>etc</a:t>
            </a:r>
            <a:r>
              <a:rPr lang="en-GB" sz="1600" dirty="0">
                <a:latin typeface="Arial" panose="020B0604020202020204" pitchFamily="34" charset="0"/>
                <a:cs typeface="Arial" panose="020B0604020202020204" pitchFamily="34" charset="0"/>
              </a:rPr>
              <a:t> their data. </a:t>
            </a:r>
          </a:p>
          <a:p>
            <a:endParaRPr lang="en-GB" sz="1600" dirty="0">
              <a:latin typeface="Arial" panose="020B0604020202020204" pitchFamily="34" charset="0"/>
              <a:cs typeface="Arial" panose="020B0604020202020204" pitchFamily="34" charset="0"/>
            </a:endParaRPr>
          </a:p>
          <a:p>
            <a:pPr>
              <a:lnSpc>
                <a:spcPct val="250000"/>
              </a:lnSpc>
            </a:pPr>
            <a:endParaRPr lang="en-GB" sz="1600" dirty="0">
              <a:latin typeface="Arial" panose="020B0604020202020204" pitchFamily="34" charset="0"/>
              <a:cs typeface="Arial" panose="020B0604020202020204" pitchFamily="34" charset="0"/>
            </a:endParaRPr>
          </a:p>
          <a:p>
            <a:pPr>
              <a:lnSpc>
                <a:spcPct val="250000"/>
              </a:lnSpc>
            </a:pPr>
            <a:endParaRPr lang="en-GB" sz="16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3728" y="1547134"/>
            <a:ext cx="2464144"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656" y="4643478"/>
            <a:ext cx="4737522" cy="2097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7448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467544" y="485800"/>
            <a:ext cx="7488832" cy="638944"/>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7725544" cy="7829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000" b="1" dirty="0">
                <a:solidFill>
                  <a:schemeClr val="bg1"/>
                </a:solidFill>
                <a:latin typeface="Arial" panose="020B0604020202020204" pitchFamily="34" charset="0"/>
                <a:cs typeface="Arial" panose="020B0604020202020204" pitchFamily="34" charset="0"/>
              </a:rPr>
              <a:t>WHAT STUDENT GROUPS NEED TO DO</a:t>
            </a:r>
          </a:p>
        </p:txBody>
      </p:sp>
      <p:sp>
        <p:nvSpPr>
          <p:cNvPr id="2" name="Rectangle 1"/>
          <p:cNvSpPr/>
          <p:nvPr/>
        </p:nvSpPr>
        <p:spPr>
          <a:xfrm>
            <a:off x="1645332" y="1700808"/>
            <a:ext cx="5616624" cy="3908762"/>
          </a:xfrm>
          <a:prstGeom prst="rect">
            <a:avLst/>
          </a:prstGeom>
        </p:spPr>
        <p:txBody>
          <a:bodyPr wrap="square">
            <a:spAutoFit/>
          </a:bodyPr>
          <a:lstStyle/>
          <a:p>
            <a:pPr eaLnBrk="0" fontAlgn="base" hangingPunct="0">
              <a:spcBef>
                <a:spcPct val="0"/>
              </a:spcBef>
              <a:spcAft>
                <a:spcPct val="0"/>
              </a:spcAft>
            </a:pPr>
            <a:r>
              <a:rPr lang="en-GB" sz="1600" b="1" dirty="0"/>
              <a:t>Definition of a data security incident </a:t>
            </a:r>
          </a:p>
          <a:p>
            <a:pPr eaLnBrk="0" fontAlgn="base" hangingPunct="0">
              <a:spcBef>
                <a:spcPct val="0"/>
              </a:spcBef>
              <a:spcAft>
                <a:spcPct val="0"/>
              </a:spcAft>
            </a:pPr>
            <a:endParaRPr lang="en-GB" sz="1600" b="1" dirty="0"/>
          </a:p>
          <a:p>
            <a:pPr eaLnBrk="0" fontAlgn="base" hangingPunct="0">
              <a:spcBef>
                <a:spcPct val="0"/>
              </a:spcBef>
              <a:spcAft>
                <a:spcPct val="0"/>
              </a:spcAft>
            </a:pPr>
            <a:r>
              <a:rPr lang="en-GB" sz="1600" dirty="0"/>
              <a:t>An unexpected event leading to the accidental or unlawful destruction, loss, alteration, unauthorised disclosure of, or access to, University information (paper or electronic)     </a:t>
            </a:r>
          </a:p>
          <a:p>
            <a:pPr eaLnBrk="0" fontAlgn="base" hangingPunct="0">
              <a:spcBef>
                <a:spcPct val="0"/>
              </a:spcBef>
              <a:spcAft>
                <a:spcPct val="0"/>
              </a:spcAft>
            </a:pPr>
            <a:endParaRPr lang="en-GB" sz="1600" dirty="0"/>
          </a:p>
          <a:p>
            <a:pPr eaLnBrk="0" fontAlgn="base" hangingPunct="0">
              <a:spcBef>
                <a:spcPct val="0"/>
              </a:spcBef>
              <a:spcAft>
                <a:spcPct val="0"/>
              </a:spcAft>
            </a:pPr>
            <a:r>
              <a:rPr lang="en-GB" sz="1600" dirty="0"/>
              <a:t>Email </a:t>
            </a:r>
            <a:r>
              <a:rPr lang="en-GB" sz="1600" dirty="0">
                <a:hlinkClick r:id="rId4"/>
              </a:rPr>
              <a:t>su.dataprotection@durham.ac.uk</a:t>
            </a:r>
            <a:r>
              <a:rPr lang="en-GB" sz="1600" dirty="0"/>
              <a:t>, or any SU staff member if you become aware of a breach. </a:t>
            </a:r>
          </a:p>
          <a:p>
            <a:pPr>
              <a:lnSpc>
                <a:spcPct val="250000"/>
              </a:lnSpc>
            </a:pPr>
            <a:endParaRPr lang="en-GB" sz="1600" dirty="0">
              <a:latin typeface="Arial" panose="020B0604020202020204" pitchFamily="34" charset="0"/>
              <a:cs typeface="Arial" panose="020B0604020202020204" pitchFamily="34" charset="0"/>
            </a:endParaRPr>
          </a:p>
          <a:p>
            <a:pPr>
              <a:lnSpc>
                <a:spcPct val="250000"/>
              </a:lnSpc>
            </a:pPr>
            <a:endParaRPr lang="en-GB" sz="1600" dirty="0">
              <a:latin typeface="Arial" panose="020B0604020202020204" pitchFamily="34" charset="0"/>
              <a:cs typeface="Arial" panose="020B0604020202020204" pitchFamily="34" charset="0"/>
            </a:endParaRPr>
          </a:p>
          <a:p>
            <a:pPr>
              <a:lnSpc>
                <a:spcPct val="250000"/>
              </a:lnSpc>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099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05999" y="0"/>
            <a:ext cx="9729885"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1640" y="4149080"/>
            <a:ext cx="6408712" cy="707886"/>
          </a:xfrm>
          <a:prstGeom prst="rect">
            <a:avLst/>
          </a:prstGeom>
          <a:noFill/>
        </p:spPr>
        <p:txBody>
          <a:bodyPr wrap="square" rtlCol="0">
            <a:spAutoFit/>
          </a:bodyPr>
          <a:lstStyle/>
          <a:p>
            <a:pPr algn="ctr"/>
            <a:r>
              <a:rPr lang="en-GB" sz="4000" b="1" dirty="0">
                <a:solidFill>
                  <a:schemeClr val="bg1"/>
                </a:solidFill>
                <a:latin typeface="Arial" panose="020B0604020202020204" pitchFamily="34" charset="0"/>
                <a:cs typeface="Arial" panose="020B0604020202020204" pitchFamily="34" charset="0"/>
              </a:rPr>
              <a:t>Groups – Resources</a:t>
            </a:r>
          </a:p>
        </p:txBody>
      </p:sp>
    </p:spTree>
    <p:extLst>
      <p:ext uri="{BB962C8B-B14F-4D97-AF65-F5344CB8AC3E}">
        <p14:creationId xmlns:p14="http://schemas.microsoft.com/office/powerpoint/2010/main" val="1122342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539552" y="485800"/>
            <a:ext cx="5832648" cy="571500"/>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6717432" cy="6389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000" b="1" dirty="0">
                <a:solidFill>
                  <a:schemeClr val="bg1"/>
                </a:solidFill>
                <a:latin typeface="Arial" panose="020B0604020202020204" pitchFamily="34" charset="0"/>
                <a:cs typeface="Arial" panose="020B0604020202020204" pitchFamily="34" charset="0"/>
              </a:rPr>
              <a:t>CONTENTS</a:t>
            </a:r>
          </a:p>
        </p:txBody>
      </p:sp>
      <p:sp>
        <p:nvSpPr>
          <p:cNvPr id="2" name="TextBox 1"/>
          <p:cNvSpPr txBox="1"/>
          <p:nvPr/>
        </p:nvSpPr>
        <p:spPr>
          <a:xfrm>
            <a:off x="539552" y="1484784"/>
            <a:ext cx="8288320" cy="2400657"/>
          </a:xfrm>
          <a:prstGeom prst="rect">
            <a:avLst/>
          </a:prstGeom>
          <a:noFill/>
        </p:spPr>
        <p:txBody>
          <a:bodyPr wrap="square" rtlCol="0">
            <a:spAutoFit/>
          </a:bodyPr>
          <a:lstStyle/>
          <a:p>
            <a:pPr marL="171450" indent="-171450">
              <a:lnSpc>
                <a:spcPct val="2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About GDPR</a:t>
            </a:r>
          </a:p>
          <a:p>
            <a:pPr marL="171450" indent="-171450">
              <a:lnSpc>
                <a:spcPct val="2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Durham SU’s Data Protection Framework</a:t>
            </a:r>
          </a:p>
          <a:p>
            <a:pPr marL="171450" indent="-171450">
              <a:lnSpc>
                <a:spcPct val="2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Responsibilities of Student Groups</a:t>
            </a:r>
          </a:p>
          <a:p>
            <a:pPr marL="171450" indent="-171450">
              <a:lnSpc>
                <a:spcPct val="2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Tools and Resources </a:t>
            </a:r>
          </a:p>
          <a:p>
            <a:pPr marL="171450" indent="-171450">
              <a:lnSpc>
                <a:spcPct val="2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Student groups and data innovation</a:t>
            </a:r>
          </a:p>
        </p:txBody>
      </p:sp>
    </p:spTree>
    <p:extLst>
      <p:ext uri="{BB962C8B-B14F-4D97-AF65-F5344CB8AC3E}">
        <p14:creationId xmlns:p14="http://schemas.microsoft.com/office/powerpoint/2010/main" val="991847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467544" y="485800"/>
            <a:ext cx="5184576" cy="494928"/>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7725544" cy="7829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000" b="1" dirty="0">
                <a:solidFill>
                  <a:schemeClr val="bg1"/>
                </a:solidFill>
                <a:latin typeface="Arial" panose="020B0604020202020204" pitchFamily="34" charset="0"/>
                <a:cs typeface="Arial" panose="020B0604020202020204" pitchFamily="34" charset="0"/>
              </a:rPr>
              <a:t>TOOLS &amp; RESOURCES</a:t>
            </a:r>
          </a:p>
        </p:txBody>
      </p:sp>
      <p:sp>
        <p:nvSpPr>
          <p:cNvPr id="2" name="Rectangle 1"/>
          <p:cNvSpPr/>
          <p:nvPr/>
        </p:nvSpPr>
        <p:spPr>
          <a:xfrm>
            <a:off x="467544" y="1268760"/>
            <a:ext cx="7848872" cy="4909549"/>
          </a:xfrm>
          <a:prstGeom prst="rect">
            <a:avLst/>
          </a:prstGeom>
        </p:spPr>
        <p:txBody>
          <a:bodyPr wrap="square">
            <a:spAutoFit/>
          </a:bodyPr>
          <a:lstStyle/>
          <a:p>
            <a:pPr marL="285750" indent="-285750">
              <a:lnSpc>
                <a:spcPct val="250000"/>
              </a:lnSpc>
              <a:buFont typeface="Arial" panose="020B0604020202020204" pitchFamily="34" charset="0"/>
              <a:buChar char="•"/>
            </a:pPr>
            <a:r>
              <a:rPr lang="en-GB" sz="1600" dirty="0">
                <a:latin typeface="Arial" panose="020B0604020202020204" pitchFamily="34" charset="0"/>
                <a:cs typeface="Arial" panose="020B0604020202020204" pitchFamily="34" charset="0"/>
                <a:hlinkClick r:id="rId4"/>
              </a:rPr>
              <a:t>https://www.durhamsu.com/privacy-policy</a:t>
            </a:r>
            <a:endParaRPr lang="en-GB" sz="1600" dirty="0">
              <a:latin typeface="Arial" panose="020B0604020202020204" pitchFamily="34" charset="0"/>
              <a:cs typeface="Arial" panose="020B0604020202020204" pitchFamily="34" charset="0"/>
            </a:endParaRPr>
          </a:p>
          <a:p>
            <a:pPr marL="285750" indent="-285750">
              <a:lnSpc>
                <a:spcPct val="250000"/>
              </a:lnSpc>
              <a:buFont typeface="Arial" panose="020B0604020202020204" pitchFamily="34" charset="0"/>
              <a:buChar char="•"/>
            </a:pPr>
            <a:r>
              <a:rPr lang="en-GB" sz="1600" dirty="0">
                <a:latin typeface="Arial" panose="020B0604020202020204" pitchFamily="34" charset="0"/>
                <a:cs typeface="Arial" panose="020B0604020202020204" pitchFamily="34" charset="0"/>
                <a:hlinkClick r:id="rId5"/>
              </a:rPr>
              <a:t>https://ico.org.uk/for-organisations/guide-to-the-general-data-protection-regulation-gdpr/</a:t>
            </a:r>
            <a:endParaRPr lang="en-GB" sz="1600" dirty="0">
              <a:latin typeface="Arial" panose="020B0604020202020204" pitchFamily="34" charset="0"/>
              <a:cs typeface="Arial" panose="020B0604020202020204" pitchFamily="34" charset="0"/>
            </a:endParaRPr>
          </a:p>
          <a:p>
            <a:pPr marL="285750" indent="-285750">
              <a:lnSpc>
                <a:spcPct val="250000"/>
              </a:lnSpc>
              <a:buFont typeface="Arial" panose="020B0604020202020204" pitchFamily="34" charset="0"/>
              <a:buChar char="•"/>
            </a:pPr>
            <a:r>
              <a:rPr lang="en-GB" sz="1600" dirty="0">
                <a:latin typeface="Arial" panose="020B0604020202020204" pitchFamily="34" charset="0"/>
                <a:cs typeface="Arial" panose="020B0604020202020204" pitchFamily="34" charset="0"/>
                <a:hlinkClick r:id="rId6"/>
              </a:rPr>
              <a:t>GDPR : ASK SU</a:t>
            </a:r>
            <a:endParaRPr lang="en-GB" sz="1600" dirty="0">
              <a:latin typeface="Arial" panose="020B0604020202020204" pitchFamily="34" charset="0"/>
              <a:cs typeface="Arial" panose="020B0604020202020204" pitchFamily="34" charset="0"/>
              <a:hlinkClick r:id="rId7"/>
            </a:endParaRPr>
          </a:p>
          <a:p>
            <a:pPr marL="285750" indent="-285750">
              <a:lnSpc>
                <a:spcPct val="250000"/>
              </a:lnSpc>
              <a:buFont typeface="Arial" panose="020B0604020202020204" pitchFamily="34" charset="0"/>
              <a:buChar char="•"/>
            </a:pPr>
            <a:r>
              <a:rPr lang="en-GB" sz="1600" dirty="0">
                <a:latin typeface="Arial" panose="020B0604020202020204" pitchFamily="34" charset="0"/>
                <a:cs typeface="Arial" panose="020B0604020202020204" pitchFamily="34" charset="0"/>
                <a:hlinkClick r:id="rId7"/>
              </a:rPr>
              <a:t>https://www.durhamsu.com/resources/student-groups-guidance-and-template-for-collecting-sign-ups-for-student-groups</a:t>
            </a:r>
            <a:r>
              <a:rPr lang="en-GB" sz="1600" dirty="0">
                <a:latin typeface="Arial" panose="020B0604020202020204" pitchFamily="34" charset="0"/>
                <a:cs typeface="Arial" panose="020B0604020202020204" pitchFamily="34" charset="0"/>
              </a:rPr>
              <a:t> </a:t>
            </a:r>
          </a:p>
          <a:p>
            <a:pPr marL="285750" indent="-285750">
              <a:lnSpc>
                <a:spcPct val="2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Data Protection module on DUO</a:t>
            </a:r>
          </a:p>
          <a:p>
            <a:pPr marL="285750" indent="-285750">
              <a:lnSpc>
                <a:spcPct val="250000"/>
              </a:lnSpc>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4949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05999" y="0"/>
            <a:ext cx="9729885"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1640" y="4149080"/>
            <a:ext cx="6408712" cy="707886"/>
          </a:xfrm>
          <a:prstGeom prst="rect">
            <a:avLst/>
          </a:prstGeom>
          <a:noFill/>
        </p:spPr>
        <p:txBody>
          <a:bodyPr wrap="square" rtlCol="0">
            <a:spAutoFit/>
          </a:bodyPr>
          <a:lstStyle/>
          <a:p>
            <a:pPr algn="ctr"/>
            <a:r>
              <a:rPr lang="en-GB" sz="4000" b="1" dirty="0">
                <a:solidFill>
                  <a:schemeClr val="bg1"/>
                </a:solidFill>
                <a:latin typeface="Arial" panose="020B0604020202020204" pitchFamily="34" charset="0"/>
                <a:cs typeface="Arial" panose="020B0604020202020204" pitchFamily="34" charset="0"/>
              </a:rPr>
              <a:t>Data and Innovation</a:t>
            </a:r>
          </a:p>
        </p:txBody>
      </p:sp>
    </p:spTree>
    <p:extLst>
      <p:ext uri="{BB962C8B-B14F-4D97-AF65-F5344CB8AC3E}">
        <p14:creationId xmlns:p14="http://schemas.microsoft.com/office/powerpoint/2010/main" val="2404880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467544" y="485800"/>
            <a:ext cx="5184576" cy="494928"/>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7725544" cy="7829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000" b="1" dirty="0">
                <a:solidFill>
                  <a:schemeClr val="bg1"/>
                </a:solidFill>
                <a:latin typeface="Arial" panose="020B0604020202020204" pitchFamily="34" charset="0"/>
                <a:cs typeface="Arial" panose="020B0604020202020204" pitchFamily="34" charset="0"/>
              </a:rPr>
              <a:t>DATA AND INNOVATION</a:t>
            </a:r>
          </a:p>
        </p:txBody>
      </p:sp>
      <p:sp>
        <p:nvSpPr>
          <p:cNvPr id="2" name="Rectangle 1"/>
          <p:cNvSpPr/>
          <p:nvPr/>
        </p:nvSpPr>
        <p:spPr>
          <a:xfrm>
            <a:off x="467544" y="1268760"/>
            <a:ext cx="7848872" cy="4401205"/>
          </a:xfrm>
          <a:prstGeom prst="rect">
            <a:avLst/>
          </a:prstGeom>
        </p:spPr>
        <p:txBody>
          <a:bodyPr wrap="square">
            <a:spAutoFit/>
          </a:bodyPr>
          <a:lstStyle/>
          <a:p>
            <a:pPr marL="285750" indent="-285750">
              <a:lnSpc>
                <a:spcPct val="2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Share best practice! Found a good solution that reduces how much you have to handle data? Share it with us so we can share it with other groups. </a:t>
            </a:r>
          </a:p>
          <a:p>
            <a:pPr marL="285750" indent="-285750">
              <a:lnSpc>
                <a:spcPct val="2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Ask questions about your, and your members data is being used</a:t>
            </a:r>
          </a:p>
          <a:p>
            <a:pPr marL="285750" indent="-285750">
              <a:lnSpc>
                <a:spcPct val="2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Tell us about how you use your data if you think it’s unusual, so we can keep an eye out for tools and solutions </a:t>
            </a:r>
          </a:p>
          <a:p>
            <a:pPr marL="285750" indent="-285750">
              <a:lnSpc>
                <a:spcPct val="2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Tell us your groups concerns or questions about how you use data – chances are other groups do something similar </a:t>
            </a:r>
          </a:p>
        </p:txBody>
      </p:sp>
    </p:spTree>
    <p:extLst>
      <p:ext uri="{BB962C8B-B14F-4D97-AF65-F5344CB8AC3E}">
        <p14:creationId xmlns:p14="http://schemas.microsoft.com/office/powerpoint/2010/main" val="1205469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05999" y="0"/>
            <a:ext cx="9729885"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1640" y="4149080"/>
            <a:ext cx="6408712" cy="707886"/>
          </a:xfrm>
          <a:prstGeom prst="rect">
            <a:avLst/>
          </a:prstGeom>
          <a:noFill/>
        </p:spPr>
        <p:txBody>
          <a:bodyPr wrap="square" rtlCol="0">
            <a:spAutoFit/>
          </a:bodyPr>
          <a:lstStyle/>
          <a:p>
            <a:pPr algn="ctr"/>
            <a:r>
              <a:rPr lang="en-GB" sz="4000" b="1" dirty="0">
                <a:solidFill>
                  <a:schemeClr val="bg1"/>
                </a:solidFill>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2801627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05999" y="0"/>
            <a:ext cx="9729885"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1640" y="4149080"/>
            <a:ext cx="6408712" cy="707886"/>
          </a:xfrm>
          <a:prstGeom prst="rect">
            <a:avLst/>
          </a:prstGeom>
          <a:noFill/>
        </p:spPr>
        <p:txBody>
          <a:bodyPr wrap="square" rtlCol="0">
            <a:spAutoFit/>
          </a:bodyPr>
          <a:lstStyle/>
          <a:p>
            <a:pPr algn="ctr"/>
            <a:r>
              <a:rPr lang="en-GB" sz="4000" b="1" dirty="0">
                <a:solidFill>
                  <a:schemeClr val="bg1"/>
                </a:solidFill>
                <a:latin typeface="Arial" panose="020B0604020202020204" pitchFamily="34" charset="0"/>
                <a:cs typeface="Arial" panose="020B0604020202020204" pitchFamily="34" charset="0"/>
              </a:rPr>
              <a:t>About GDPR</a:t>
            </a:r>
          </a:p>
        </p:txBody>
      </p:sp>
    </p:spTree>
    <p:extLst>
      <p:ext uri="{BB962C8B-B14F-4D97-AF65-F5344CB8AC3E}">
        <p14:creationId xmlns:p14="http://schemas.microsoft.com/office/powerpoint/2010/main" val="3023580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539552" y="485800"/>
            <a:ext cx="5832648" cy="571500"/>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6717432" cy="6389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000" b="1" dirty="0">
                <a:solidFill>
                  <a:schemeClr val="bg1"/>
                </a:solidFill>
                <a:latin typeface="Arial" panose="020B0604020202020204" pitchFamily="34" charset="0"/>
                <a:cs typeface="Arial" panose="020B0604020202020204" pitchFamily="34" charset="0"/>
              </a:rPr>
              <a:t>WHAT IS PERSONAL DATA?</a:t>
            </a:r>
          </a:p>
        </p:txBody>
      </p:sp>
      <p:sp>
        <p:nvSpPr>
          <p:cNvPr id="2" name="TextBox 1"/>
          <p:cNvSpPr txBox="1"/>
          <p:nvPr/>
        </p:nvSpPr>
        <p:spPr>
          <a:xfrm>
            <a:off x="539552" y="1484784"/>
            <a:ext cx="8288320" cy="4213141"/>
          </a:xfrm>
          <a:prstGeom prst="rect">
            <a:avLst/>
          </a:prstGeom>
          <a:noFill/>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Any information relating to a living individual who can be identified by for example:</a:t>
            </a:r>
          </a:p>
          <a:p>
            <a:pPr>
              <a:lnSpc>
                <a:spcPct val="150000"/>
              </a:lnSpc>
            </a:pPr>
            <a:endParaRPr lang="en-US" dirty="0">
              <a:latin typeface="Arial" panose="020B0604020202020204" pitchFamily="34" charset="0"/>
              <a:cs typeface="Arial" panose="020B0604020202020204" pitchFamily="34" charset="0"/>
            </a:endParaRPr>
          </a:p>
          <a:p>
            <a:pPr marL="285750" indent="-285750">
              <a:lnSpc>
                <a:spcPct val="150000"/>
              </a:lnSpc>
              <a:buFont typeface="Arial"/>
              <a:buChar char="•"/>
            </a:pPr>
            <a:r>
              <a:rPr lang="en-US" dirty="0">
                <a:latin typeface="Arial" panose="020B0604020202020204" pitchFamily="34" charset="0"/>
                <a:cs typeface="Arial" panose="020B0604020202020204" pitchFamily="34" charset="0"/>
              </a:rPr>
              <a:t>Name</a:t>
            </a:r>
          </a:p>
          <a:p>
            <a:pPr marL="285750" indent="-285750">
              <a:lnSpc>
                <a:spcPct val="150000"/>
              </a:lnSpc>
              <a:buFont typeface="Arial"/>
              <a:buChar char="•"/>
            </a:pPr>
            <a:r>
              <a:rPr lang="en-US" dirty="0">
                <a:latin typeface="Arial" panose="020B0604020202020204" pitchFamily="34" charset="0"/>
                <a:cs typeface="Arial" panose="020B0604020202020204" pitchFamily="34" charset="0"/>
              </a:rPr>
              <a:t>Address</a:t>
            </a:r>
          </a:p>
          <a:p>
            <a:pPr marL="285750" indent="-285750">
              <a:lnSpc>
                <a:spcPct val="150000"/>
              </a:lnSpc>
              <a:buFont typeface="Arial"/>
              <a:buChar char="•"/>
            </a:pPr>
            <a:r>
              <a:rPr lang="en-US" dirty="0">
                <a:latin typeface="Arial" panose="020B0604020202020204" pitchFamily="34" charset="0"/>
                <a:cs typeface="Arial" panose="020B0604020202020204" pitchFamily="34" charset="0"/>
              </a:rPr>
              <a:t>Date of Birth</a:t>
            </a:r>
          </a:p>
          <a:p>
            <a:pPr marL="285750" indent="-285750">
              <a:lnSpc>
                <a:spcPct val="150000"/>
              </a:lnSpc>
              <a:buFont typeface="Arial"/>
              <a:buChar char="•"/>
            </a:pPr>
            <a:r>
              <a:rPr lang="en-US" dirty="0">
                <a:latin typeface="Arial" panose="020B0604020202020204" pitchFamily="34" charset="0"/>
                <a:cs typeface="Arial" panose="020B0604020202020204" pitchFamily="34" charset="0"/>
              </a:rPr>
              <a:t>Identification number</a:t>
            </a:r>
          </a:p>
          <a:p>
            <a:pPr marL="285750" indent="-285750">
              <a:lnSpc>
                <a:spcPct val="150000"/>
              </a:lnSpc>
              <a:buFont typeface="Arial"/>
              <a:buChar char="•"/>
            </a:pPr>
            <a:r>
              <a:rPr lang="en-US" dirty="0">
                <a:latin typeface="Arial" panose="020B0604020202020204" pitchFamily="34" charset="0"/>
                <a:cs typeface="Arial" panose="020B0604020202020204" pitchFamily="34" charset="0"/>
              </a:rPr>
              <a:t>Location data (mobile device collecting data on your location)</a:t>
            </a:r>
          </a:p>
          <a:p>
            <a:pPr marL="285750" indent="-285750">
              <a:lnSpc>
                <a:spcPct val="150000"/>
              </a:lnSpc>
              <a:buFont typeface="Arial"/>
              <a:buChar char="•"/>
            </a:pPr>
            <a:r>
              <a:rPr lang="en-US" dirty="0">
                <a:latin typeface="Arial" panose="020B0604020202020204" pitchFamily="34" charset="0"/>
                <a:cs typeface="Arial" panose="020B0604020202020204" pitchFamily="34" charset="0"/>
              </a:rPr>
              <a:t>Online identifier (e.g. Email, chat, instant messenger, Facebook)</a:t>
            </a:r>
          </a:p>
          <a:p>
            <a:pPr>
              <a:lnSpc>
                <a:spcPct val="250000"/>
              </a:lnSpc>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0405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467544" y="485800"/>
            <a:ext cx="7776864" cy="998984"/>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6717432" cy="6389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000" b="1" dirty="0">
                <a:solidFill>
                  <a:schemeClr val="bg1"/>
                </a:solidFill>
                <a:latin typeface="Arial" panose="020B0604020202020204" pitchFamily="34" charset="0"/>
                <a:cs typeface="Arial" panose="020B0604020202020204" pitchFamily="34" charset="0"/>
              </a:rPr>
              <a:t>WHAT IS SPECIAL CATEGORY (SENSITIVE) PERSONAL DATA?</a:t>
            </a:r>
          </a:p>
        </p:txBody>
      </p:sp>
      <p:sp>
        <p:nvSpPr>
          <p:cNvPr id="2" name="TextBox 1"/>
          <p:cNvSpPr txBox="1"/>
          <p:nvPr/>
        </p:nvSpPr>
        <p:spPr>
          <a:xfrm>
            <a:off x="395536" y="1988840"/>
            <a:ext cx="8288320" cy="3877985"/>
          </a:xfrm>
          <a:prstGeom prst="rect">
            <a:avLst/>
          </a:prstGeom>
          <a:noFill/>
        </p:spPr>
        <p:txBody>
          <a:bodyPr wrap="square" rtlCol="0">
            <a:spAutoFit/>
          </a:bodyPr>
          <a:lstStyle/>
          <a:p>
            <a:pPr fontAlgn="t">
              <a:lnSpc>
                <a:spcPct val="150000"/>
              </a:lnSpc>
            </a:pPr>
            <a:r>
              <a:rPr lang="en-GB" sz="1600" dirty="0">
                <a:latin typeface="Arial" panose="020B0604020202020204" pitchFamily="34" charset="0"/>
                <a:cs typeface="Arial" panose="020B0604020202020204" pitchFamily="34" charset="0"/>
              </a:rPr>
              <a:t>Personal data relating to an individual’s:</a:t>
            </a:r>
          </a:p>
          <a:p>
            <a:pPr fontAlgn="t">
              <a:lnSpc>
                <a:spcPct val="150000"/>
              </a:lnSpc>
            </a:pPr>
            <a:r>
              <a:rPr lang="en-GB" sz="1600" dirty="0">
                <a:latin typeface="Arial" panose="020B0604020202020204" pitchFamily="34" charset="0"/>
                <a:cs typeface="Arial" panose="020B0604020202020204" pitchFamily="34" charset="0"/>
              </a:rPr>
              <a:t>1. Racial or ethnic origin</a:t>
            </a:r>
          </a:p>
          <a:p>
            <a:pPr fontAlgn="t">
              <a:lnSpc>
                <a:spcPct val="150000"/>
              </a:lnSpc>
            </a:pPr>
            <a:r>
              <a:rPr lang="en-GB" sz="1600" dirty="0">
                <a:latin typeface="Arial" panose="020B0604020202020204" pitchFamily="34" charset="0"/>
                <a:cs typeface="Arial" panose="020B0604020202020204" pitchFamily="34" charset="0"/>
              </a:rPr>
              <a:t>2. Political opinions</a:t>
            </a:r>
          </a:p>
          <a:p>
            <a:pPr fontAlgn="t">
              <a:lnSpc>
                <a:spcPct val="150000"/>
              </a:lnSpc>
            </a:pPr>
            <a:r>
              <a:rPr lang="en-GB" sz="1600" dirty="0">
                <a:latin typeface="Arial" panose="020B0604020202020204" pitchFamily="34" charset="0"/>
                <a:cs typeface="Arial" panose="020B0604020202020204" pitchFamily="34" charset="0"/>
              </a:rPr>
              <a:t>3. Religious or similar beliefs</a:t>
            </a:r>
          </a:p>
          <a:p>
            <a:pPr fontAlgn="t">
              <a:lnSpc>
                <a:spcPct val="150000"/>
              </a:lnSpc>
            </a:pPr>
            <a:r>
              <a:rPr lang="en-GB" sz="1600" dirty="0">
                <a:latin typeface="Arial" panose="020B0604020202020204" pitchFamily="34" charset="0"/>
                <a:cs typeface="Arial" panose="020B0604020202020204" pitchFamily="34" charset="0"/>
              </a:rPr>
              <a:t>4. Trade union membership</a:t>
            </a:r>
          </a:p>
          <a:p>
            <a:pPr fontAlgn="t">
              <a:lnSpc>
                <a:spcPct val="150000"/>
              </a:lnSpc>
            </a:pPr>
            <a:r>
              <a:rPr lang="en-GB" sz="1600" dirty="0">
                <a:latin typeface="Arial" panose="020B0604020202020204" pitchFamily="34" charset="0"/>
                <a:cs typeface="Arial" panose="020B0604020202020204" pitchFamily="34" charset="0"/>
              </a:rPr>
              <a:t>5. Physical or mental health or condition</a:t>
            </a:r>
          </a:p>
          <a:p>
            <a:pPr fontAlgn="t">
              <a:lnSpc>
                <a:spcPct val="150000"/>
              </a:lnSpc>
            </a:pPr>
            <a:r>
              <a:rPr lang="en-GB" sz="1600" dirty="0">
                <a:latin typeface="Arial" panose="020B0604020202020204" pitchFamily="34" charset="0"/>
                <a:cs typeface="Arial" panose="020B0604020202020204" pitchFamily="34" charset="0"/>
              </a:rPr>
              <a:t>6. Sexual life or sexual orientation</a:t>
            </a:r>
          </a:p>
          <a:p>
            <a:pPr fontAlgn="t">
              <a:lnSpc>
                <a:spcPct val="150000"/>
              </a:lnSpc>
            </a:pPr>
            <a:r>
              <a:rPr lang="en-GB" sz="1600" dirty="0">
                <a:latin typeface="Arial" panose="020B0604020202020204" pitchFamily="34" charset="0"/>
                <a:cs typeface="Arial" panose="020B0604020202020204" pitchFamily="34" charset="0"/>
              </a:rPr>
              <a:t>7.Genetics</a:t>
            </a:r>
          </a:p>
          <a:p>
            <a:pPr fontAlgn="t">
              <a:lnSpc>
                <a:spcPct val="150000"/>
              </a:lnSpc>
            </a:pPr>
            <a:r>
              <a:rPr lang="en-GB" sz="1600" dirty="0">
                <a:latin typeface="Arial" panose="020B0604020202020204" pitchFamily="34" charset="0"/>
                <a:cs typeface="Arial" panose="020B0604020202020204" pitchFamily="34" charset="0"/>
              </a:rPr>
              <a:t>8. Biometrics (where used for ID purposes)</a:t>
            </a:r>
          </a:p>
          <a:p>
            <a:pPr>
              <a:lnSpc>
                <a:spcPct val="250000"/>
              </a:lnSpc>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3483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467544" y="485800"/>
            <a:ext cx="6696744" cy="499492"/>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6717432" cy="6389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000" b="1" dirty="0">
                <a:solidFill>
                  <a:schemeClr val="bg1"/>
                </a:solidFill>
                <a:latin typeface="Arial" panose="020B0604020202020204" pitchFamily="34" charset="0"/>
                <a:cs typeface="Arial" panose="020B0604020202020204" pitchFamily="34" charset="0"/>
              </a:rPr>
              <a:t>WHAT IS PROCESSING?</a:t>
            </a:r>
          </a:p>
        </p:txBody>
      </p:sp>
      <p:sp>
        <p:nvSpPr>
          <p:cNvPr id="2" name="TextBox 1"/>
          <p:cNvSpPr txBox="1"/>
          <p:nvPr/>
        </p:nvSpPr>
        <p:spPr>
          <a:xfrm>
            <a:off x="395536" y="1988840"/>
            <a:ext cx="8288320" cy="2523768"/>
          </a:xfrm>
          <a:prstGeom prst="rect">
            <a:avLst/>
          </a:prstGeom>
          <a:noFill/>
        </p:spPr>
        <p:txBody>
          <a:bodyPr wrap="square" rtlCol="0">
            <a:spAutoFit/>
          </a:bodyPr>
          <a:lstStyle/>
          <a:p>
            <a:pPr lvl="0"/>
            <a:r>
              <a:rPr lang="en-GB" sz="1600" dirty="0">
                <a:solidFill>
                  <a:srgbClr val="000000"/>
                </a:solidFill>
                <a:latin typeface="Arial" panose="020B0604020202020204" pitchFamily="34" charset="0"/>
                <a:cs typeface="Arial" panose="020B0604020202020204" pitchFamily="34" charset="0"/>
              </a:rPr>
              <a:t>GDPR defines ‘processing’ as:</a:t>
            </a:r>
            <a:endParaRPr lang="en-US" sz="1600" dirty="0">
              <a:latin typeface="Arial" panose="020B0604020202020204" pitchFamily="34" charset="0"/>
              <a:cs typeface="Arial" panose="020B0604020202020204" pitchFamily="34" charset="0"/>
            </a:endParaRPr>
          </a:p>
          <a:p>
            <a:pPr lvl="0"/>
            <a:endParaRPr lang="en-GB" sz="1600" dirty="0">
              <a:solidFill>
                <a:srgbClr val="000000"/>
              </a:solidFill>
              <a:latin typeface="Arial" panose="020B0604020202020204" pitchFamily="34" charset="0"/>
              <a:cs typeface="Arial" panose="020B0604020202020204" pitchFamily="34" charset="0"/>
            </a:endParaRPr>
          </a:p>
          <a:p>
            <a:pPr lvl="0"/>
            <a:endParaRPr lang="en-GB" sz="1600" dirty="0">
              <a:solidFill>
                <a:srgbClr val="000000"/>
              </a:solidFill>
              <a:latin typeface="Arial" panose="020B0604020202020204" pitchFamily="34" charset="0"/>
              <a:cs typeface="Arial" panose="020B0604020202020204" pitchFamily="34" charset="0"/>
            </a:endParaRPr>
          </a:p>
          <a:p>
            <a:pPr lvl="0"/>
            <a:r>
              <a:rPr lang="en-GB" sz="1600" b="1" dirty="0">
                <a:solidFill>
                  <a:srgbClr val="000000"/>
                </a:solidFill>
                <a:latin typeface="Arial" panose="020B0604020202020204" pitchFamily="34" charset="0"/>
                <a:cs typeface="Arial" panose="020B0604020202020204" pitchFamily="34" charset="0"/>
              </a:rPr>
              <a:t> "any operation or set of operations which is performed on personal data or on sets of personal data, whether or not by automated means, such as collection, recording, organisation, structuring, storage, adaptation or alteration, retrieval, consultation, use, disclosure by transmission, dissemination or otherwise making available, alignment or combination, restriction, erasure or destruction"</a:t>
            </a:r>
            <a:endParaRPr lang="en-US" sz="1600" b="1" dirty="0">
              <a:latin typeface="Arial" panose="020B0604020202020204" pitchFamily="34" charset="0"/>
              <a:cs typeface="Arial" panose="020B0604020202020204" pitchFamily="34" charset="0"/>
            </a:endParaRPr>
          </a:p>
          <a:p>
            <a:pPr>
              <a:lnSpc>
                <a:spcPct val="250000"/>
              </a:lnSpc>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1572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467544" y="485800"/>
            <a:ext cx="5040560" cy="499492"/>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6717432" cy="6389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000" b="1" dirty="0">
                <a:solidFill>
                  <a:schemeClr val="bg1"/>
                </a:solidFill>
                <a:latin typeface="Arial" panose="020B0604020202020204" pitchFamily="34" charset="0"/>
                <a:cs typeface="Arial" panose="020B0604020202020204" pitchFamily="34" charset="0"/>
              </a:rPr>
              <a:t>7 PRINCIPLES OF GDPR</a:t>
            </a:r>
          </a:p>
        </p:txBody>
      </p:sp>
      <p:sp>
        <p:nvSpPr>
          <p:cNvPr id="2" name="TextBox 1"/>
          <p:cNvSpPr txBox="1"/>
          <p:nvPr/>
        </p:nvSpPr>
        <p:spPr>
          <a:xfrm>
            <a:off x="395536" y="1988840"/>
            <a:ext cx="8288320" cy="3323987"/>
          </a:xfrm>
          <a:prstGeom prst="rect">
            <a:avLst/>
          </a:prstGeom>
          <a:noFill/>
        </p:spPr>
        <p:txBody>
          <a:bodyPr wrap="square" rtlCol="0">
            <a:spAutoFit/>
          </a:bodyPr>
          <a:lstStyle/>
          <a:p>
            <a:pPr marL="228600" indent="-228600">
              <a:lnSpc>
                <a:spcPct val="250000"/>
              </a:lnSpc>
              <a:buAutoNum type="arabicPeriod"/>
            </a:pPr>
            <a:r>
              <a:rPr lang="en-GB" sz="1200" dirty="0">
                <a:latin typeface="Arial" panose="020B0604020202020204" pitchFamily="34" charset="0"/>
                <a:cs typeface="Arial" panose="020B0604020202020204" pitchFamily="34" charset="0"/>
              </a:rPr>
              <a:t>Process personal data fairly and lawfully</a:t>
            </a:r>
          </a:p>
          <a:p>
            <a:pPr marL="228600" indent="-228600">
              <a:lnSpc>
                <a:spcPct val="250000"/>
              </a:lnSpc>
              <a:buAutoNum type="arabicPeriod"/>
            </a:pPr>
            <a:r>
              <a:rPr lang="en-GB" sz="1200" dirty="0">
                <a:latin typeface="Arial" panose="020B0604020202020204" pitchFamily="34" charset="0"/>
                <a:cs typeface="Arial" panose="020B0604020202020204" pitchFamily="34" charset="0"/>
              </a:rPr>
              <a:t>Process personal data for specified and lawful purposes </a:t>
            </a:r>
          </a:p>
          <a:p>
            <a:pPr marL="228600" indent="-228600">
              <a:lnSpc>
                <a:spcPct val="250000"/>
              </a:lnSpc>
              <a:buAutoNum type="arabicPeriod"/>
            </a:pPr>
            <a:r>
              <a:rPr lang="en-GB" sz="1200" dirty="0">
                <a:latin typeface="Arial" panose="020B0604020202020204" pitchFamily="34" charset="0"/>
                <a:cs typeface="Arial" panose="020B0604020202020204" pitchFamily="34" charset="0"/>
              </a:rPr>
              <a:t>Only collect the data that you need</a:t>
            </a:r>
          </a:p>
          <a:p>
            <a:pPr marL="228600" indent="-228600">
              <a:lnSpc>
                <a:spcPct val="250000"/>
              </a:lnSpc>
              <a:buAutoNum type="arabicPeriod"/>
            </a:pPr>
            <a:r>
              <a:rPr lang="en-GB" sz="1200" dirty="0">
                <a:latin typeface="Arial" panose="020B0604020202020204" pitchFamily="34" charset="0"/>
                <a:cs typeface="Arial" panose="020B0604020202020204" pitchFamily="34" charset="0"/>
              </a:rPr>
              <a:t>Keep data accurate and up to date</a:t>
            </a:r>
          </a:p>
          <a:p>
            <a:pPr marL="228600" indent="-228600">
              <a:lnSpc>
                <a:spcPct val="250000"/>
              </a:lnSpc>
              <a:buAutoNum type="arabicPeriod"/>
            </a:pPr>
            <a:r>
              <a:rPr lang="en-GB" sz="1200" dirty="0">
                <a:latin typeface="Arial" panose="020B0604020202020204" pitchFamily="34" charset="0"/>
                <a:cs typeface="Arial" panose="020B0604020202020204" pitchFamily="34" charset="0"/>
              </a:rPr>
              <a:t>Don’t keep data for longer than necessary (whilst upholding individuals rights)</a:t>
            </a:r>
          </a:p>
          <a:p>
            <a:pPr marL="228600" indent="-228600">
              <a:lnSpc>
                <a:spcPct val="250000"/>
              </a:lnSpc>
              <a:buAutoNum type="arabicPeriod"/>
            </a:pPr>
            <a:r>
              <a:rPr lang="en-GB" sz="1200" dirty="0">
                <a:latin typeface="Arial" panose="020B0604020202020204" pitchFamily="34" charset="0"/>
                <a:cs typeface="Arial" panose="020B0604020202020204" pitchFamily="34" charset="0"/>
              </a:rPr>
              <a:t>Keep data secure</a:t>
            </a:r>
          </a:p>
          <a:p>
            <a:pPr marL="228600" indent="-228600">
              <a:lnSpc>
                <a:spcPct val="250000"/>
              </a:lnSpc>
              <a:buAutoNum type="arabicPeriod"/>
            </a:pPr>
            <a:r>
              <a:rPr lang="en-GB" sz="1200" dirty="0">
                <a:latin typeface="Arial" panose="020B0604020202020204" pitchFamily="34" charset="0"/>
                <a:cs typeface="Arial" panose="020B0604020202020204" pitchFamily="34" charset="0"/>
              </a:rPr>
              <a:t>Accountability </a:t>
            </a:r>
          </a:p>
        </p:txBody>
      </p:sp>
    </p:spTree>
    <p:extLst>
      <p:ext uri="{BB962C8B-B14F-4D97-AF65-F5344CB8AC3E}">
        <p14:creationId xmlns:p14="http://schemas.microsoft.com/office/powerpoint/2010/main" val="1430649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467544" y="485800"/>
            <a:ext cx="5040560" cy="499492"/>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6717432" cy="6389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000" b="1" dirty="0">
                <a:solidFill>
                  <a:schemeClr val="bg1"/>
                </a:solidFill>
                <a:latin typeface="Arial" panose="020B0604020202020204" pitchFamily="34" charset="0"/>
                <a:cs typeface="Arial" panose="020B0604020202020204" pitchFamily="34" charset="0"/>
              </a:rPr>
              <a:t>INDIVIDUAL RIGHTS</a:t>
            </a:r>
          </a:p>
        </p:txBody>
      </p:sp>
      <p:sp>
        <p:nvSpPr>
          <p:cNvPr id="2" name="TextBox 1"/>
          <p:cNvSpPr txBox="1"/>
          <p:nvPr/>
        </p:nvSpPr>
        <p:spPr>
          <a:xfrm>
            <a:off x="368241" y="1340768"/>
            <a:ext cx="8288320" cy="3323987"/>
          </a:xfrm>
          <a:prstGeom prst="rect">
            <a:avLst/>
          </a:prstGeom>
          <a:noFill/>
        </p:spPr>
        <p:txBody>
          <a:bodyPr wrap="square" rtlCol="0">
            <a:spAutoFit/>
          </a:bodyPr>
          <a:lstStyle/>
          <a:p>
            <a:pPr>
              <a:lnSpc>
                <a:spcPct val="150000"/>
              </a:lnSpc>
            </a:pPr>
            <a:r>
              <a:rPr lang="en-GB" sz="1200" dirty="0">
                <a:latin typeface="Arial" panose="020B0604020202020204" pitchFamily="34" charset="0"/>
                <a:cs typeface="Arial" panose="020B0604020202020204" pitchFamily="34" charset="0"/>
              </a:rPr>
              <a:t>The GDPR provides the following rights for individuals:</a:t>
            </a:r>
          </a:p>
          <a:p>
            <a:pPr>
              <a:lnSpc>
                <a:spcPct val="150000"/>
              </a:lnSpc>
            </a:pPr>
            <a:endParaRPr lang="en-GB" sz="120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The right to be informed</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The right of access</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The right to rectification</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The right to erasure</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The right to restrict processing</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The right to data portability</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The right to object</a:t>
            </a:r>
          </a:p>
          <a:p>
            <a:pPr marL="171450" indent="-1714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Rights in relation to automated decision making and profiling.</a:t>
            </a:r>
          </a:p>
          <a:p>
            <a:pPr marL="228600" indent="-228600">
              <a:lnSpc>
                <a:spcPct val="250000"/>
              </a:lnSpc>
              <a:buAutoNum type="arabicPeriod"/>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9249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05999" y="0"/>
            <a:ext cx="9729885"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1640" y="4149080"/>
            <a:ext cx="6408712" cy="1323439"/>
          </a:xfrm>
          <a:prstGeom prst="rect">
            <a:avLst/>
          </a:prstGeom>
          <a:noFill/>
        </p:spPr>
        <p:txBody>
          <a:bodyPr wrap="square" rtlCol="0">
            <a:spAutoFit/>
          </a:bodyPr>
          <a:lstStyle/>
          <a:p>
            <a:pPr algn="ctr"/>
            <a:r>
              <a:rPr lang="en-GB" sz="4000" b="1" dirty="0">
                <a:solidFill>
                  <a:schemeClr val="bg1"/>
                </a:solidFill>
                <a:latin typeface="Arial" panose="020B0604020202020204" pitchFamily="34" charset="0"/>
                <a:cs typeface="Arial" panose="020B0604020202020204" pitchFamily="34" charset="0"/>
              </a:rPr>
              <a:t>Data Protection Framework</a:t>
            </a:r>
          </a:p>
        </p:txBody>
      </p:sp>
    </p:spTree>
    <p:extLst>
      <p:ext uri="{BB962C8B-B14F-4D97-AF65-F5344CB8AC3E}">
        <p14:creationId xmlns:p14="http://schemas.microsoft.com/office/powerpoint/2010/main" val="12941111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920</TotalTime>
  <Words>1324</Words>
  <Application>Microsoft Office PowerPoint</Application>
  <PresentationFormat>On-screen Show (4:3)</PresentationFormat>
  <Paragraphs>160</Paragraphs>
  <Slides>23</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Durham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Gavin Shepherdson</dc:creator>
  <cp:lastModifiedBy>KITCHING, ROSS</cp:lastModifiedBy>
  <cp:revision>33</cp:revision>
  <dcterms:created xsi:type="dcterms:W3CDTF">2018-06-15T09:55:57Z</dcterms:created>
  <dcterms:modified xsi:type="dcterms:W3CDTF">2025-11-17T11:26:23Z</dcterms:modified>
</cp:coreProperties>
</file>