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75" r:id="rId3"/>
    <p:sldId id="274"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3" r:id="rId19"/>
    <p:sldId id="292" r:id="rId20"/>
    <p:sldId id="291" r:id="rId21"/>
    <p:sldId id="290" r:id="rId22"/>
    <p:sldId id="294" r:id="rId23"/>
    <p:sldId id="295" r:id="rId24"/>
    <p:sldId id="296"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4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9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A8304-0941-4EA1-A04A-8FB28DA41CC9}" type="datetimeFigureOut">
              <a:rPr lang="en-GB" smtClean="0"/>
              <a:t>07/08/2018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4AAA6-97C2-415A-8F25-C6280524212A}" type="slidenum">
              <a:rPr lang="en-GB" smtClean="0"/>
              <a:t>‹#›</a:t>
            </a:fld>
            <a:endParaRPr lang="en-GB"/>
          </a:p>
        </p:txBody>
      </p:sp>
    </p:spTree>
    <p:extLst>
      <p:ext uri="{BB962C8B-B14F-4D97-AF65-F5344CB8AC3E}">
        <p14:creationId xmlns:p14="http://schemas.microsoft.com/office/powerpoint/2010/main" val="159491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11</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12</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13</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14</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15</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16</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17</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18</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19</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20</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3</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21</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22</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23</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24</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25</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4</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5</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6</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7</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8</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9</a:t>
            </a:fld>
            <a:endParaRPr lang="en-GB"/>
          </a:p>
        </p:txBody>
      </p:sp>
    </p:spTree>
    <p:extLst>
      <p:ext uri="{BB962C8B-B14F-4D97-AF65-F5344CB8AC3E}">
        <p14:creationId xmlns:p14="http://schemas.microsoft.com/office/powerpoint/2010/main" val="263509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Gavin</a:t>
            </a:r>
            <a:endParaRPr lang="en-GB" dirty="0"/>
          </a:p>
        </p:txBody>
      </p:sp>
      <p:sp>
        <p:nvSpPr>
          <p:cNvPr id="4" name="Slide Number Placeholder 3"/>
          <p:cNvSpPr>
            <a:spLocks noGrp="1"/>
          </p:cNvSpPr>
          <p:nvPr>
            <p:ph type="sldNum" sz="quarter" idx="10"/>
          </p:nvPr>
        </p:nvSpPr>
        <p:spPr/>
        <p:txBody>
          <a:bodyPr/>
          <a:lstStyle/>
          <a:p>
            <a:fld id="{8864AAA6-97C2-415A-8F25-C6280524212A}" type="slidenum">
              <a:rPr lang="en-GB" smtClean="0"/>
              <a:t>10</a:t>
            </a:fld>
            <a:endParaRPr lang="en-GB"/>
          </a:p>
        </p:txBody>
      </p:sp>
    </p:spTree>
    <p:extLst>
      <p:ext uri="{BB962C8B-B14F-4D97-AF65-F5344CB8AC3E}">
        <p14:creationId xmlns:p14="http://schemas.microsoft.com/office/powerpoint/2010/main" val="263509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85533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280575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79159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784048-EE0E-450B-B06F-9E7AF152A0C1}"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92362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84048-EE0E-450B-B06F-9E7AF152A0C1}" type="datetimeFigureOut">
              <a:rPr lang="en-GB" smtClean="0"/>
              <a:t>07/08/2018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373455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784048-EE0E-450B-B06F-9E7AF152A0C1}"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263137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784048-EE0E-450B-B06F-9E7AF152A0C1}" type="datetimeFigureOut">
              <a:rPr lang="en-GB" smtClean="0"/>
              <a:t>07/08/2018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304171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784048-EE0E-450B-B06F-9E7AF152A0C1}" type="datetimeFigureOut">
              <a:rPr lang="en-GB" smtClean="0"/>
              <a:t>07/08/2018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185749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84048-EE0E-450B-B06F-9E7AF152A0C1}" type="datetimeFigureOut">
              <a:rPr lang="en-GB" smtClean="0"/>
              <a:t>07/08/2018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35364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84048-EE0E-450B-B06F-9E7AF152A0C1}"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254114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84048-EE0E-450B-B06F-9E7AF152A0C1}" type="datetimeFigureOut">
              <a:rPr lang="en-GB" smtClean="0"/>
              <a:t>07/08/2018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16CC5-BCCB-48F6-8EE2-FC870C3BCF39}" type="slidenum">
              <a:rPr lang="en-GB" smtClean="0"/>
              <a:t>‹#›</a:t>
            </a:fld>
            <a:endParaRPr lang="en-GB"/>
          </a:p>
        </p:txBody>
      </p:sp>
    </p:spTree>
    <p:extLst>
      <p:ext uri="{BB962C8B-B14F-4D97-AF65-F5344CB8AC3E}">
        <p14:creationId xmlns:p14="http://schemas.microsoft.com/office/powerpoint/2010/main" val="400417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84048-EE0E-450B-B06F-9E7AF152A0C1}" type="datetimeFigureOut">
              <a:rPr lang="en-GB" smtClean="0"/>
              <a:t>07/08/2018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16CC5-BCCB-48F6-8EE2-FC870C3BCF39}" type="slidenum">
              <a:rPr lang="en-GB" smtClean="0"/>
              <a:t>‹#›</a:t>
            </a:fld>
            <a:endParaRPr lang="en-GB"/>
          </a:p>
        </p:txBody>
      </p:sp>
    </p:spTree>
    <p:extLst>
      <p:ext uri="{BB962C8B-B14F-4D97-AF65-F5344CB8AC3E}">
        <p14:creationId xmlns:p14="http://schemas.microsoft.com/office/powerpoint/2010/main" val="310180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dsu.engagement@durham.ac.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durhamsu.com/groups/expense365_ap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mailto:dsu.engagement@durham.ac.uk" TargetMode="External"/><Relationship Id="rId4" Type="http://schemas.openxmlformats.org/officeDocument/2006/relationships/hyperlink" Target="mailto:dsu.invoices@durham.ac.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5999" y="0"/>
            <a:ext cx="972988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4149080"/>
            <a:ext cx="6408712" cy="1323439"/>
          </a:xfrm>
          <a:prstGeom prst="rect">
            <a:avLst/>
          </a:prstGeom>
          <a:noFill/>
        </p:spPr>
        <p:txBody>
          <a:bodyPr wrap="square" rtlCol="0">
            <a:spAutoFit/>
          </a:bodyPr>
          <a:lstStyle/>
          <a:p>
            <a:pPr algn="ctr"/>
            <a:r>
              <a:rPr lang="en-GB" sz="4000" dirty="0">
                <a:solidFill>
                  <a:schemeClr val="bg1"/>
                </a:solidFill>
              </a:rPr>
              <a:t>STUDENT GROUP FINANCE TRAINING </a:t>
            </a:r>
            <a:r>
              <a:rPr lang="en-GB" sz="4000" dirty="0" smtClean="0">
                <a:solidFill>
                  <a:schemeClr val="bg1"/>
                </a:solidFill>
              </a:rPr>
              <a:t>2018/19</a:t>
            </a:r>
            <a:endParaRPr lang="en-GB" sz="4000" dirty="0">
              <a:solidFill>
                <a:schemeClr val="bg1"/>
              </a:solidFill>
            </a:endParaRPr>
          </a:p>
        </p:txBody>
      </p:sp>
    </p:spTree>
    <p:extLst>
      <p:ext uri="{BB962C8B-B14F-4D97-AF65-F5344CB8AC3E}">
        <p14:creationId xmlns:p14="http://schemas.microsoft.com/office/powerpoint/2010/main" val="3023580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Arial" panose="020B0604020202020204" pitchFamily="34" charset="0"/>
                <a:cs typeface="Arial" panose="020B0604020202020204" pitchFamily="34" charset="0"/>
              </a:rPr>
              <a:t>Membership Income &amp; VAT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41632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Non Active Groups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These are </a:t>
            </a:r>
            <a:r>
              <a:rPr lang="en-GB" b="1" dirty="0">
                <a:latin typeface="Arial" panose="020B0604020202020204" pitchFamily="34" charset="0"/>
                <a:cs typeface="Arial" panose="020B0604020202020204" pitchFamily="34" charset="0"/>
              </a:rPr>
              <a:t>non physical </a:t>
            </a:r>
            <a:r>
              <a:rPr lang="en-GB" dirty="0">
                <a:latin typeface="Arial" panose="020B0604020202020204" pitchFamily="34" charset="0"/>
                <a:cs typeface="Arial" panose="020B0604020202020204" pitchFamily="34" charset="0"/>
              </a:rPr>
              <a:t>in their aims and objectives, so this would include political groups, academic groups and cultural groups.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Memberships charged for these groups include 20% VAT, which means: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For every £120 of membership charged, you retain only £100, the remainder goes  to the government.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a:t>
            </a:r>
            <a:r>
              <a:rPr lang="en-GB" dirty="0" smtClean="0">
                <a:latin typeface="Arial" panose="020B0604020202020204" pitchFamily="34" charset="0"/>
                <a:cs typeface="Arial" panose="020B0604020202020204" pitchFamily="34" charset="0"/>
              </a:rPr>
              <a:t>owever</a:t>
            </a:r>
            <a:r>
              <a:rPr lang="en-GB" dirty="0">
                <a:latin typeface="Arial" panose="020B0604020202020204" pitchFamily="34" charset="0"/>
                <a:cs typeface="Arial" panose="020B0604020202020204" pitchFamily="34" charset="0"/>
              </a:rPr>
              <a:t>, these groups </a:t>
            </a:r>
            <a:r>
              <a:rPr lang="en-GB" b="1" dirty="0">
                <a:latin typeface="Arial" panose="020B0604020202020204" pitchFamily="34" charset="0"/>
                <a:cs typeface="Arial" panose="020B0604020202020204" pitchFamily="34" charset="0"/>
              </a:rPr>
              <a:t>can reclaim VAT </a:t>
            </a:r>
            <a:r>
              <a:rPr lang="en-GB" dirty="0">
                <a:latin typeface="Arial" panose="020B0604020202020204" pitchFamily="34" charset="0"/>
                <a:cs typeface="Arial" panose="020B0604020202020204" pitchFamily="34" charset="0"/>
              </a:rPr>
              <a:t>on all costs where appropriate.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218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chemeClr val="bg1"/>
                </a:solidFill>
                <a:latin typeface="Calibri" panose="020F0502020204030204" pitchFamily="34" charset="0"/>
              </a:rPr>
              <a:t>Membership Income &amp; VAT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139321"/>
          </a:xfrm>
          <a:prstGeom prst="rect">
            <a:avLst/>
          </a:prstGeom>
          <a:noFill/>
        </p:spPr>
        <p:txBody>
          <a:bodyPr wrap="square" rtlCol="0">
            <a:spAutoFit/>
          </a:bodyPr>
          <a:lstStyle/>
          <a:p>
            <a:r>
              <a:rPr lang="en-GB" b="1" dirty="0">
                <a:latin typeface="Calibri" panose="020F0502020204030204" pitchFamily="34" charset="0"/>
              </a:rPr>
              <a:t>Active Groups</a:t>
            </a:r>
          </a:p>
          <a:p>
            <a:endParaRPr lang="en-GB" dirty="0">
              <a:latin typeface="Calibri" panose="020F0502020204030204" pitchFamily="34" charset="0"/>
            </a:endParaRPr>
          </a:p>
          <a:p>
            <a:r>
              <a:rPr lang="en-GB" dirty="0">
                <a:latin typeface="Calibri" panose="020F0502020204030204" pitchFamily="34" charset="0"/>
              </a:rPr>
              <a:t>Active groups are those which involve physical activity, so sport, exercise, dance,.</a:t>
            </a:r>
          </a:p>
          <a:p>
            <a:endParaRPr lang="en-GB" dirty="0">
              <a:latin typeface="Calibri" panose="020F0502020204030204" pitchFamily="34" charset="0"/>
            </a:endParaRPr>
          </a:p>
          <a:p>
            <a:r>
              <a:rPr lang="en-GB" dirty="0">
                <a:latin typeface="Calibri" panose="020F0502020204030204" pitchFamily="34" charset="0"/>
              </a:rPr>
              <a:t>The government defines the activities – not us.</a:t>
            </a:r>
          </a:p>
          <a:p>
            <a:endParaRPr lang="en-GB" dirty="0">
              <a:latin typeface="Calibri" panose="020F0502020204030204" pitchFamily="34" charset="0"/>
            </a:endParaRPr>
          </a:p>
          <a:p>
            <a:r>
              <a:rPr lang="en-GB" dirty="0">
                <a:latin typeface="Calibri" panose="020F0502020204030204" pitchFamily="34" charset="0"/>
              </a:rPr>
              <a:t>These groups get to keep all the money from memberships, and also for any fees that relate to carrying out that activity (ticket fees for hillwalking).</a:t>
            </a:r>
          </a:p>
          <a:p>
            <a:endParaRPr lang="en-GB" dirty="0">
              <a:latin typeface="Calibri" panose="020F0502020204030204" pitchFamily="34" charset="0"/>
            </a:endParaRPr>
          </a:p>
          <a:p>
            <a:r>
              <a:rPr lang="en-GB" dirty="0">
                <a:latin typeface="Calibri" panose="020F0502020204030204" pitchFamily="34" charset="0"/>
              </a:rPr>
              <a:t>The downside is that they </a:t>
            </a:r>
            <a:r>
              <a:rPr lang="en-GB" b="1" dirty="0">
                <a:latin typeface="Calibri" panose="020F0502020204030204" pitchFamily="34" charset="0"/>
              </a:rPr>
              <a:t>cant claim back the VAT </a:t>
            </a:r>
            <a:r>
              <a:rPr lang="en-GB" dirty="0">
                <a:latin typeface="Calibri" panose="020F0502020204030204" pitchFamily="34" charset="0"/>
              </a:rPr>
              <a:t>on activity related expenditure.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023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chemeClr val="bg1"/>
                </a:solidFill>
                <a:latin typeface="Calibri" panose="020F0502020204030204" pitchFamily="34" charset="0"/>
              </a:rPr>
              <a:t>Membership Income &amp; VAT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rPr>
              <a:t>For all other income, whether a society is active or not, VAT on the income and expenditure will be handled the same way.</a:t>
            </a:r>
          </a:p>
          <a:p>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Ticketed Events, Sponsorship etc.</a:t>
            </a:r>
          </a:p>
          <a:p>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These are transactions essentially of a commercial nature – so a society ball will always include 20% of VAT that goes to the government. </a:t>
            </a:r>
          </a:p>
          <a:p>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The upside again is that VAT can be reclaimed. </a:t>
            </a:r>
          </a:p>
          <a:p>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As an example, if a dance society charges to perform, this includes VAT, but any costs of putting on the show can have the VAT reclaimed.</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048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Membership Income &amp; VAT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4401205"/>
          </a:xfrm>
          <a:prstGeom prst="rect">
            <a:avLst/>
          </a:prstGeom>
          <a:noFill/>
        </p:spPr>
        <p:txBody>
          <a:bodyPr wrap="square" rtlCol="0">
            <a:spAutoFit/>
          </a:bodyPr>
          <a:lstStyle/>
          <a:p>
            <a:r>
              <a:rPr lang="en-GB" sz="2000" b="1" dirty="0">
                <a:latin typeface="Calibri" panose="020F0502020204030204" pitchFamily="34" charset="0"/>
              </a:rPr>
              <a:t>Membership Income &amp; VAT</a:t>
            </a:r>
          </a:p>
          <a:p>
            <a:endParaRPr lang="en-GB" sz="2000" b="1" dirty="0">
              <a:latin typeface="Calibri" panose="020F0502020204030204" pitchFamily="34" charset="0"/>
            </a:endParaRPr>
          </a:p>
          <a:p>
            <a:r>
              <a:rPr lang="en-GB" sz="2000" b="1" dirty="0">
                <a:latin typeface="Calibri" panose="020F0502020204030204" pitchFamily="34" charset="0"/>
              </a:rPr>
              <a:t>Fundraising Events ,  Donations and Grants</a:t>
            </a:r>
          </a:p>
          <a:p>
            <a:endParaRPr lang="en-GB" sz="2000" dirty="0">
              <a:latin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rPr>
              <a:t>For fundraising events, where clearly advertised as such, all income will be free of VAT. This is because such events are raising income to be donated to a charity- but conversely, the society cannot reclaim the costs of VAT of such an event.</a:t>
            </a:r>
          </a:p>
          <a:p>
            <a:endParaRPr lang="en-GB" sz="2000" dirty="0">
              <a:latin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rPr>
              <a:t>Donations and Grants will be received in full without deduction of VAT. As generally they are only making a contribution to the running costs of the society, they are unlikely to affect the ability of an individual society to reclaim VAT</a:t>
            </a:r>
          </a:p>
          <a:p>
            <a:endParaRPr lang="en-GB"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09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VAT on Expenditure</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2585323"/>
          </a:xfrm>
          <a:prstGeom prst="rect">
            <a:avLst/>
          </a:prstGeom>
          <a:noFill/>
        </p:spPr>
        <p:txBody>
          <a:bodyPr wrap="square" rtlCol="0">
            <a:spAutoFit/>
          </a:bodyPr>
          <a:lstStyle/>
          <a:p>
            <a:r>
              <a:rPr lang="en-GB" dirty="0">
                <a:latin typeface="Calibri" panose="020F0502020204030204" pitchFamily="34" charset="0"/>
              </a:rPr>
              <a:t>Whether or not VAT can be claimed back when making a purchase depends on a couple of things:</a:t>
            </a:r>
          </a:p>
          <a:p>
            <a:endParaRPr lang="en-GB" dirty="0">
              <a:latin typeface="Calibri" panose="020F0502020204030204" pitchFamily="34" charset="0"/>
            </a:endParaRPr>
          </a:p>
          <a:p>
            <a:pPr marL="742950" lvl="1" indent="-285750">
              <a:buFont typeface="Arial" panose="020B0604020202020204" pitchFamily="34" charset="0"/>
              <a:buChar char="•"/>
            </a:pPr>
            <a:r>
              <a:rPr lang="en-GB" b="1" dirty="0">
                <a:latin typeface="Calibri" panose="020F0502020204030204" pitchFamily="34" charset="0"/>
              </a:rPr>
              <a:t>Is the purchased item vatable?</a:t>
            </a:r>
          </a:p>
          <a:p>
            <a:pPr lvl="1"/>
            <a:endParaRPr lang="en-GB" b="1" dirty="0">
              <a:latin typeface="Calibri" panose="020F0502020204030204" pitchFamily="34" charset="0"/>
            </a:endParaRPr>
          </a:p>
          <a:p>
            <a:pPr marL="742950" lvl="1" indent="-285750">
              <a:buFont typeface="Arial" panose="020B0604020202020204" pitchFamily="34" charset="0"/>
              <a:buChar char="•"/>
            </a:pPr>
            <a:r>
              <a:rPr lang="en-GB" b="1" dirty="0">
                <a:latin typeface="Calibri" panose="020F0502020204030204" pitchFamily="34" charset="0"/>
              </a:rPr>
              <a:t>Is there a VAT invoice/receipt with the relevant breakdown?</a:t>
            </a:r>
          </a:p>
          <a:p>
            <a:pPr marL="1200150" lvl="2" indent="-285750">
              <a:buFont typeface="Arial" panose="020B0604020202020204" pitchFamily="34" charset="0"/>
              <a:buChar char="•"/>
            </a:pPr>
            <a:r>
              <a:rPr lang="en-GB" b="1" dirty="0">
                <a:latin typeface="Calibri" panose="020F0502020204030204" pitchFamily="34" charset="0"/>
              </a:rPr>
              <a:t>If not then you cant claim it back, typical example is hand written receipts.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852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chemeClr val="bg1"/>
                </a:solidFill>
                <a:latin typeface="Calibri" panose="020F0502020204030204" pitchFamily="34" charset="0"/>
              </a:rPr>
              <a:t>The 4 available Student Group  Grants</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400110"/>
          </a:xfrm>
          <a:prstGeom prst="rect">
            <a:avLst/>
          </a:prstGeom>
          <a:noFill/>
        </p:spPr>
        <p:txBody>
          <a:bodyPr wrap="square" rtlCol="0">
            <a:spAutoFit/>
          </a:bodyPr>
          <a:lstStyle/>
          <a:p>
            <a:endParaRPr lang="en-GB" sz="2000" b="1"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12299100"/>
              </p:ext>
            </p:extLst>
          </p:nvPr>
        </p:nvGraphicFramePr>
        <p:xfrm>
          <a:off x="318232" y="1103566"/>
          <a:ext cx="8509640" cy="4999719"/>
        </p:xfrm>
        <a:graphic>
          <a:graphicData uri="http://schemas.openxmlformats.org/drawingml/2006/table">
            <a:tbl>
              <a:tblPr firstRow="1" bandRow="1"/>
              <a:tblGrid>
                <a:gridCol w="4254820"/>
                <a:gridCol w="4254820"/>
              </a:tblGrid>
              <a:tr h="2422012">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r>
                        <a:rPr lang="en-GB" b="1" dirty="0" smtClean="0">
                          <a:solidFill>
                            <a:schemeClr val="tx1"/>
                          </a:solidFill>
                          <a:latin typeface="Calibri" panose="020F0502020204030204" pitchFamily="34" charset="0"/>
                        </a:rPr>
                        <a:t>Start-up Grant</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Up to £100</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Within 3 months (not including holidays) of being ratified</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For equipment and event to get students engaged</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Not for food and drink</a:t>
                      </a:r>
                    </a:p>
                    <a:p>
                      <a:endParaRPr lang="en-GB"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BCFC9"/>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r>
                        <a:rPr lang="en-GB" b="1" dirty="0" smtClean="0">
                          <a:solidFill>
                            <a:schemeClr val="tx1"/>
                          </a:solidFill>
                          <a:latin typeface="Calibri" panose="020F0502020204030204" pitchFamily="34" charset="0"/>
                        </a:rPr>
                        <a:t>Ordinary Grant</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Up to £1000 in total with any other grants</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Multiple times throughout the year (first deadline – TBC.</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For equipment and one-off events</a:t>
                      </a:r>
                    </a:p>
                    <a:p>
                      <a:pPr marL="285750" indent="-285750">
                        <a:buFont typeface="Arial" panose="020B0604020202020204" pitchFamily="34" charset="0"/>
                        <a:buChar char="•"/>
                      </a:pPr>
                      <a:r>
                        <a:rPr lang="en-GB" b="0" dirty="0" smtClean="0">
                          <a:solidFill>
                            <a:schemeClr val="tx1"/>
                          </a:solidFill>
                          <a:latin typeface="Calibri" panose="020F0502020204030204" pitchFamily="34" charset="0"/>
                        </a:rPr>
                        <a:t>Not for food and drinks or regular events</a:t>
                      </a:r>
                    </a:p>
                    <a:p>
                      <a:endParaRPr lang="en-GB"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BCFC9"/>
                    </a:solidFill>
                  </a:tcPr>
                </a:tc>
              </a:tr>
              <a:tr h="2439399">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GB" b="1" dirty="0" smtClean="0">
                          <a:latin typeface="Calibri" panose="020F0502020204030204" pitchFamily="34" charset="0"/>
                        </a:rPr>
                        <a:t>Special Grant</a:t>
                      </a:r>
                    </a:p>
                    <a:p>
                      <a:pPr marL="285750" indent="-285750">
                        <a:buFont typeface="Arial" panose="020B0604020202020204" pitchFamily="34" charset="0"/>
                        <a:buChar char="•"/>
                      </a:pPr>
                      <a:r>
                        <a:rPr lang="en-GB" dirty="0" smtClean="0">
                          <a:latin typeface="Calibri" panose="020F0502020204030204" pitchFamily="34" charset="0"/>
                        </a:rPr>
                        <a:t>Up to £1000 in total with any other grants</a:t>
                      </a:r>
                    </a:p>
                    <a:p>
                      <a:pPr marL="285750" indent="-285750">
                        <a:buFont typeface="Arial" panose="020B0604020202020204" pitchFamily="34" charset="0"/>
                        <a:buChar char="•"/>
                      </a:pPr>
                      <a:r>
                        <a:rPr lang="en-GB" dirty="0" smtClean="0">
                          <a:latin typeface="Calibri" panose="020F0502020204030204" pitchFamily="34" charset="0"/>
                        </a:rPr>
                        <a:t>For unforeseen circumstances (these do not include not receiving an ordinary grant)</a:t>
                      </a:r>
                    </a:p>
                    <a:p>
                      <a:pPr marL="285750" indent="-285750">
                        <a:buFont typeface="Arial" panose="020B0604020202020204" pitchFamily="34" charset="0"/>
                        <a:buChar char="•"/>
                      </a:pPr>
                      <a:r>
                        <a:rPr lang="en-GB" dirty="0" smtClean="0">
                          <a:latin typeface="Calibri" panose="020F0502020204030204" pitchFamily="34" charset="0"/>
                        </a:rPr>
                        <a:t>Deadline passed</a:t>
                      </a:r>
                    </a:p>
                    <a:p>
                      <a:endParaRPr lang="en-GB" dirty="0">
                        <a:latin typeface="Calibri" panose="020F050202020403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BCFC9">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GB" b="1" dirty="0" smtClean="0">
                          <a:latin typeface="Calibri" panose="020F0502020204030204" pitchFamily="34" charset="0"/>
                        </a:rPr>
                        <a:t>General Grant Info</a:t>
                      </a:r>
                    </a:p>
                    <a:p>
                      <a:pPr marL="285750" indent="-285750">
                        <a:buFont typeface="Arial" panose="020B0604020202020204" pitchFamily="34" charset="0"/>
                        <a:buChar char="•"/>
                      </a:pPr>
                      <a:r>
                        <a:rPr lang="en-GB" dirty="0" smtClean="0">
                          <a:latin typeface="Calibri" panose="020F0502020204030204" pitchFamily="34" charset="0"/>
                        </a:rPr>
                        <a:t>There is one form for all grant applications and it is available on the website</a:t>
                      </a:r>
                    </a:p>
                    <a:p>
                      <a:pPr marL="285750" indent="-285750">
                        <a:buFont typeface="Arial" panose="020B0604020202020204" pitchFamily="34" charset="0"/>
                        <a:buChar char="•"/>
                      </a:pPr>
                      <a:r>
                        <a:rPr lang="en-GB" dirty="0" smtClean="0">
                          <a:latin typeface="Calibri" panose="020F0502020204030204" pitchFamily="34" charset="0"/>
                        </a:rPr>
                        <a:t>All applications go to Governance &amp; Grants Committee which decides if and how much of a grant will be awarded.</a:t>
                      </a:r>
                    </a:p>
                    <a:p>
                      <a:endParaRPr lang="en-GB" dirty="0">
                        <a:latin typeface="Calibri" panose="020F050202020403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BCFC9">
                        <a:tint val="40000"/>
                      </a:srgbClr>
                    </a:solidFill>
                  </a:tcPr>
                </a:tc>
              </a:tr>
            </a:tbl>
          </a:graphicData>
        </a:graphic>
      </p:graphicFrame>
    </p:spTree>
    <p:extLst>
      <p:ext uri="{BB962C8B-B14F-4D97-AF65-F5344CB8AC3E}">
        <p14:creationId xmlns:p14="http://schemas.microsoft.com/office/powerpoint/2010/main" val="3230859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Student Group Grants</a:t>
            </a:r>
          </a:p>
          <a:p>
            <a:endParaRPr lang="en-GB" sz="30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416320"/>
          </a:xfrm>
          <a:prstGeom prst="rect">
            <a:avLst/>
          </a:prstGeom>
          <a:noFill/>
        </p:spPr>
        <p:txBody>
          <a:bodyPr wrap="square" rtlCol="0">
            <a:spAutoFit/>
          </a:bodyPr>
          <a:lstStyle/>
          <a:p>
            <a:r>
              <a:rPr lang="en-GB" dirty="0">
                <a:latin typeface="Calibri" panose="020F0502020204030204" pitchFamily="34" charset="0"/>
              </a:rPr>
              <a:t>All grant applications are to be sent to </a:t>
            </a:r>
            <a:r>
              <a:rPr lang="en-GB" dirty="0">
                <a:latin typeface="Calibri" panose="020F0502020204030204" pitchFamily="34" charset="0"/>
                <a:hlinkClick r:id="rId4"/>
              </a:rPr>
              <a:t>dsu.engagement@durham.ac.uk</a:t>
            </a:r>
            <a:r>
              <a:rPr lang="en-GB" dirty="0">
                <a:latin typeface="Calibri" panose="020F0502020204030204" pitchFamily="34" charset="0"/>
              </a:rPr>
              <a:t> .</a:t>
            </a:r>
          </a:p>
          <a:p>
            <a:endParaRPr lang="en-GB" dirty="0">
              <a:latin typeface="Calibri" panose="020F0502020204030204" pitchFamily="34" charset="0"/>
            </a:endParaRPr>
          </a:p>
          <a:p>
            <a:r>
              <a:rPr lang="en-GB" dirty="0">
                <a:latin typeface="Calibri" panose="020F0502020204030204" pitchFamily="34" charset="0"/>
              </a:rPr>
              <a:t>A grant will be given if and only if: </a:t>
            </a:r>
          </a:p>
          <a:p>
            <a:endParaRPr lang="en-GB" dirty="0">
              <a:latin typeface="Calibri" panose="020F0502020204030204" pitchFamily="34" charset="0"/>
            </a:endParaRPr>
          </a:p>
          <a:p>
            <a:pPr marL="742950" lvl="1" indent="-285750">
              <a:buFont typeface="Arial" panose="020B0604020202020204" pitchFamily="34" charset="0"/>
              <a:buChar char="•"/>
            </a:pPr>
            <a:r>
              <a:rPr lang="en-GB" dirty="0">
                <a:latin typeface="Calibri" panose="020F0502020204030204" pitchFamily="34" charset="0"/>
              </a:rPr>
              <a:t>It fulfils the objectives of a society;</a:t>
            </a:r>
          </a:p>
          <a:p>
            <a:pPr marL="742950" lvl="1" indent="-285750">
              <a:buFont typeface="Arial" panose="020B0604020202020204" pitchFamily="34" charset="0"/>
              <a:buChar char="•"/>
            </a:pPr>
            <a:r>
              <a:rPr lang="en-GB" dirty="0">
                <a:latin typeface="Calibri" panose="020F0502020204030204" pitchFamily="34" charset="0"/>
              </a:rPr>
              <a:t>One of the exec has attended the finance training;</a:t>
            </a:r>
          </a:p>
          <a:p>
            <a:pPr marL="742950" lvl="1" indent="-285750">
              <a:buFont typeface="Arial" panose="020B0604020202020204" pitchFamily="34" charset="0"/>
              <a:buChar char="•"/>
            </a:pPr>
            <a:r>
              <a:rPr lang="en-GB" dirty="0">
                <a:latin typeface="Calibri" panose="020F0502020204030204" pitchFamily="34" charset="0"/>
              </a:rPr>
              <a:t>You have attached an extra document detailing your budget for each planned event.</a:t>
            </a:r>
          </a:p>
          <a:p>
            <a:pPr marL="742950" lvl="1" indent="-285750">
              <a:buFont typeface="Arial" panose="020B0604020202020204" pitchFamily="34" charset="0"/>
              <a:buChar char="•"/>
            </a:pPr>
            <a:endParaRPr lang="en-GB" dirty="0">
              <a:latin typeface="Calibri" panose="020F0502020204030204" pitchFamily="34" charset="0"/>
            </a:endParaRPr>
          </a:p>
          <a:p>
            <a:r>
              <a:rPr lang="en-GB" b="1" dirty="0">
                <a:latin typeface="Calibri" panose="020F0502020204030204" pitchFamily="34" charset="0"/>
              </a:rPr>
              <a:t>The applications are reviewed by the Governance &amp; Grants committee, comprised of students.  Their decisions will be relayed to you in due course.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203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latin typeface="Calibri" panose="020F0502020204030204" pitchFamily="34" charset="0"/>
              </a:rPr>
              <a:t>Sustainability: Budgeting &amp; Forecasting</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340768"/>
            <a:ext cx="8288320" cy="5355312"/>
          </a:xfrm>
          <a:prstGeom prst="rect">
            <a:avLst/>
          </a:prstGeom>
          <a:noFill/>
        </p:spPr>
        <p:txBody>
          <a:bodyPr wrap="square" rtlCol="0">
            <a:spAutoFit/>
          </a:bodyPr>
          <a:lstStyle/>
          <a:p>
            <a:r>
              <a:rPr lang="en-GB" dirty="0">
                <a:solidFill>
                  <a:prstClr val="black"/>
                </a:solidFill>
                <a:latin typeface="Calibri" panose="020F0502020204030204" pitchFamily="34" charset="0"/>
              </a:rPr>
              <a:t>A budget is a concrete, organised and easily understood breakdown of how much money is coming in and going out.</a:t>
            </a:r>
          </a:p>
          <a:p>
            <a:endParaRPr lang="en-GB" dirty="0">
              <a:solidFill>
                <a:prstClr val="black"/>
              </a:solidFill>
              <a:latin typeface="Calibri" panose="020F0502020204030204" pitchFamily="34" charset="0"/>
            </a:endParaRPr>
          </a:p>
          <a:p>
            <a:r>
              <a:rPr lang="en-GB" dirty="0">
                <a:solidFill>
                  <a:prstClr val="black"/>
                </a:solidFill>
                <a:latin typeface="Calibri" panose="020F0502020204030204" pitchFamily="34" charset="0"/>
              </a:rPr>
              <a:t>What type of ‘things’ might you budget for?</a:t>
            </a:r>
          </a:p>
          <a:p>
            <a:endParaRPr lang="en-GB" dirty="0">
              <a:solidFill>
                <a:prstClr val="black"/>
              </a:solidFill>
              <a:latin typeface="Calibri" panose="020F0502020204030204" pitchFamily="34" charset="0"/>
            </a:endParaRPr>
          </a:p>
          <a:p>
            <a:pPr marL="285750" indent="-285750">
              <a:buFont typeface="Arial" panose="020B0604020202020204" pitchFamily="34" charset="0"/>
              <a:buChar char="•"/>
            </a:pPr>
            <a:r>
              <a:rPr lang="en-GB" b="1" dirty="0">
                <a:solidFill>
                  <a:prstClr val="black"/>
                </a:solidFill>
                <a:latin typeface="Calibri" panose="020F0502020204030204" pitchFamily="34" charset="0"/>
              </a:rPr>
              <a:t>Activities;</a:t>
            </a:r>
          </a:p>
          <a:p>
            <a:pPr marL="742950" lvl="1" indent="-285750">
              <a:buFont typeface="Arial" panose="020B0604020202020204" pitchFamily="34" charset="0"/>
              <a:buChar char="•"/>
            </a:pPr>
            <a:r>
              <a:rPr lang="en-GB" dirty="0">
                <a:solidFill>
                  <a:prstClr val="black"/>
                </a:solidFill>
                <a:latin typeface="Calibri" panose="020F0502020204030204" pitchFamily="34" charset="0"/>
              </a:rPr>
              <a:t>Think about what types of activities you intend to run throughout the year for your members and then set the membership fee accordingly.</a:t>
            </a:r>
          </a:p>
          <a:p>
            <a:pPr marL="742950" lvl="1" indent="-285750">
              <a:buFont typeface="Arial" panose="020B0604020202020204" pitchFamily="34" charset="0"/>
              <a:buChar char="•"/>
            </a:pPr>
            <a:endParaRPr lang="en-GB" dirty="0">
              <a:solidFill>
                <a:prstClr val="black"/>
              </a:solidFill>
              <a:latin typeface="Calibri" panose="020F0502020204030204" pitchFamily="34" charset="0"/>
            </a:endParaRPr>
          </a:p>
          <a:p>
            <a:pPr marL="285750" indent="-285750">
              <a:buFont typeface="Arial" panose="020B0604020202020204" pitchFamily="34" charset="0"/>
              <a:buChar char="•"/>
            </a:pPr>
            <a:r>
              <a:rPr lang="en-GB" b="1" dirty="0">
                <a:solidFill>
                  <a:prstClr val="black"/>
                </a:solidFill>
                <a:latin typeface="Calibri" panose="020F0502020204030204" pitchFamily="34" charset="0"/>
              </a:rPr>
              <a:t>Equipment;</a:t>
            </a:r>
          </a:p>
          <a:p>
            <a:pPr marL="742950" lvl="1" indent="-285750">
              <a:buFont typeface="Arial" panose="020B0604020202020204" pitchFamily="34" charset="0"/>
              <a:buChar char="•"/>
            </a:pPr>
            <a:r>
              <a:rPr lang="en-GB" dirty="0">
                <a:solidFill>
                  <a:prstClr val="black"/>
                </a:solidFill>
                <a:latin typeface="Calibri" panose="020F0502020204030204" pitchFamily="34" charset="0"/>
              </a:rPr>
              <a:t>Think around any equipment your society currently holds and may need replacing or any new equipment you will need to achieve your aims and objectives and set the membership fee accordingly.</a:t>
            </a:r>
          </a:p>
          <a:p>
            <a:pPr marL="742950" lvl="1" indent="-285750">
              <a:buFont typeface="Arial" panose="020B0604020202020204" pitchFamily="34" charset="0"/>
              <a:buChar char="•"/>
            </a:pPr>
            <a:endParaRPr lang="en-GB" dirty="0">
              <a:solidFill>
                <a:prstClr val="black"/>
              </a:solidFill>
              <a:latin typeface="Calibri" panose="020F0502020204030204" pitchFamily="34" charset="0"/>
            </a:endParaRPr>
          </a:p>
          <a:p>
            <a:pPr marL="285750" indent="-285750">
              <a:buFont typeface="Arial" panose="020B0604020202020204" pitchFamily="34" charset="0"/>
              <a:buChar char="•"/>
            </a:pPr>
            <a:r>
              <a:rPr lang="en-GB" b="1" dirty="0">
                <a:solidFill>
                  <a:prstClr val="black"/>
                </a:solidFill>
                <a:latin typeface="Calibri" panose="020F0502020204030204" pitchFamily="34" charset="0"/>
              </a:rPr>
              <a:t>‘One off’ events;</a:t>
            </a:r>
          </a:p>
          <a:p>
            <a:pPr marL="742950" lvl="1" indent="-285750">
              <a:buFont typeface="Arial" panose="020B0604020202020204" pitchFamily="34" charset="0"/>
              <a:buChar char="•"/>
            </a:pPr>
            <a:r>
              <a:rPr lang="en-GB" dirty="0">
                <a:solidFill>
                  <a:prstClr val="black"/>
                </a:solidFill>
                <a:latin typeface="Calibri" panose="020F0502020204030204" pitchFamily="34" charset="0"/>
              </a:rPr>
              <a:t>Summer/Winter socials, Ball’s. these tend to be costly and require deposits paying in advance, we advise that you over budget by 10% as a contingency and set your ticket price accordingly to cover all costs.</a:t>
            </a:r>
            <a:endParaRPr lang="en-GB" dirty="0">
              <a:latin typeface="Calibri" panose="020F050202020403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51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Please note;</a:t>
            </a:r>
          </a:p>
          <a:p>
            <a:endParaRPr lang="en-GB" sz="30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rPr>
              <a:t>When planning large scale events such as ‘balls’ the Students Union are required to counter sign any contractual booking agreement on your societies behalf.</a:t>
            </a:r>
          </a:p>
          <a:p>
            <a:pPr marL="285750" indent="-285750">
              <a:buFont typeface="Arial" panose="020B0604020202020204" pitchFamily="34" charset="0"/>
              <a:buChar char="•"/>
            </a:pPr>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No payments will be made until we have received a risk assessment for the intended event. So please be aware before you make any enquiries.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261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Transaction reports</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69332"/>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145" t="8911" r="33186" b="31405"/>
          <a:stretch/>
        </p:blipFill>
        <p:spPr bwMode="auto">
          <a:xfrm>
            <a:off x="518078" y="1268760"/>
            <a:ext cx="7556891" cy="435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8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Arial" panose="020B0604020202020204" pitchFamily="34" charset="0"/>
                <a:cs typeface="Arial" panose="020B0604020202020204" pitchFamily="34" charset="0"/>
              </a:rPr>
              <a:t>Overview</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Each society has its own pot of money which sits under one bank account controlled by the Students’ Union. The society then operates like a mini organisation, so making sure your society’s funds are well looked after is important.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Every society will have multiple sources of income and expenditure and all of these should be considered throughout the year.</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711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Transaction reports</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2862322"/>
          </a:xfrm>
          <a:prstGeom prst="rect">
            <a:avLst/>
          </a:prstGeom>
          <a:noFill/>
        </p:spPr>
        <p:txBody>
          <a:bodyPr wrap="square" rtlCol="0">
            <a:spAutoFit/>
          </a:bodyPr>
          <a:lstStyle/>
          <a:p>
            <a:r>
              <a:rPr lang="en-GB" dirty="0">
                <a:latin typeface="Calibri" panose="020F0502020204030204" pitchFamily="34" charset="0"/>
              </a:rPr>
              <a:t>The previous slide is an example of a society finance transaction report. </a:t>
            </a:r>
          </a:p>
          <a:p>
            <a:endParaRPr lang="en-GB" dirty="0">
              <a:latin typeface="Calibri" panose="020F0502020204030204" pitchFamily="34" charset="0"/>
            </a:endParaRPr>
          </a:p>
          <a:p>
            <a:r>
              <a:rPr lang="en-GB" dirty="0">
                <a:latin typeface="Calibri" panose="020F0502020204030204" pitchFamily="34" charset="0"/>
              </a:rPr>
              <a:t>These are sent automatically to the society e-mail address, or is accessible in real time via the </a:t>
            </a:r>
            <a:r>
              <a:rPr lang="en-GB" b="1" dirty="0">
                <a:latin typeface="Calibri" panose="020F0502020204030204" pitchFamily="34" charset="0"/>
              </a:rPr>
              <a:t>Expense365 app. </a:t>
            </a:r>
          </a:p>
          <a:p>
            <a:endParaRPr lang="en-GB" dirty="0">
              <a:latin typeface="Calibri" panose="020F0502020204030204" pitchFamily="34" charset="0"/>
            </a:endParaRPr>
          </a:p>
          <a:p>
            <a:r>
              <a:rPr lang="en-GB" b="1" dirty="0">
                <a:latin typeface="Calibri" panose="020F0502020204030204" pitchFamily="34" charset="0"/>
              </a:rPr>
              <a:t>It is important that we have a generic Durham e-mail address for each society as it will remain consistent over the years as exec members change.</a:t>
            </a:r>
          </a:p>
          <a:p>
            <a:endParaRPr lang="en-GB" dirty="0"/>
          </a:p>
          <a:p>
            <a:r>
              <a:rPr lang="en-GB" dirty="0">
                <a:latin typeface="Calibri" panose="020F0502020204030204" pitchFamily="34" charset="0"/>
              </a:rPr>
              <a:t>The reports update at the end of each month.</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62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Forms &amp; Processes</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5481" y="1312917"/>
            <a:ext cx="8288320" cy="5109091"/>
          </a:xfrm>
          <a:prstGeom prst="rect">
            <a:avLst/>
          </a:prstGeom>
          <a:noFill/>
        </p:spPr>
        <p:txBody>
          <a:bodyPr wrap="square" rtlCol="0">
            <a:spAutoFit/>
          </a:bodyPr>
          <a:lstStyle/>
          <a:p>
            <a:r>
              <a:rPr lang="en-GB" dirty="0">
                <a:latin typeface="Calibri" panose="020F0502020204030204" pitchFamily="34" charset="0"/>
              </a:rPr>
              <a:t>Next academic year we will be moving to ‘one form’ does all which will be available on our website. </a:t>
            </a:r>
            <a:endParaRPr lang="en-GB" sz="2000" dirty="0">
              <a:latin typeface="Calibri" panose="020F0502020204030204" pitchFamily="34" charset="0"/>
            </a:endParaRPr>
          </a:p>
          <a:p>
            <a:pPr marL="742950" lvl="1" indent="-285750">
              <a:buFont typeface="Arial" panose="020B0604020202020204" pitchFamily="34" charset="0"/>
              <a:buChar char="•"/>
            </a:pPr>
            <a:r>
              <a:rPr lang="en-GB" b="1" dirty="0">
                <a:solidFill>
                  <a:prstClr val="black"/>
                </a:solidFill>
                <a:latin typeface="Calibri" panose="020F0502020204030204" pitchFamily="34" charset="0"/>
              </a:rPr>
              <a:t>Purchase Something;</a:t>
            </a:r>
          </a:p>
          <a:p>
            <a:pPr marL="1200150" lvl="2" indent="-285750">
              <a:buFont typeface="Arial" panose="020B0604020202020204" pitchFamily="34" charset="0"/>
              <a:buChar char="•"/>
            </a:pPr>
            <a:r>
              <a:rPr lang="en-GB" dirty="0">
                <a:solidFill>
                  <a:prstClr val="black"/>
                </a:solidFill>
                <a:latin typeface="Calibri" panose="020F0502020204030204" pitchFamily="34" charset="0"/>
              </a:rPr>
              <a:t>We can and will purchase ‘larger’ items on your behalf, we ask that you provide full details &amp; links into an email.</a:t>
            </a:r>
          </a:p>
          <a:p>
            <a:pPr marL="742950" lvl="1" indent="-285750">
              <a:buFont typeface="Arial" panose="020B0604020202020204" pitchFamily="34" charset="0"/>
              <a:buChar char="•"/>
            </a:pPr>
            <a:r>
              <a:rPr lang="en-GB" b="1" dirty="0">
                <a:solidFill>
                  <a:prstClr val="black"/>
                </a:solidFill>
                <a:latin typeface="Calibri" panose="020F0502020204030204" pitchFamily="34" charset="0"/>
              </a:rPr>
              <a:t>Pay in cash or cheques at reception;</a:t>
            </a:r>
          </a:p>
          <a:p>
            <a:pPr marL="1200150" lvl="2" indent="-285750">
              <a:buFont typeface="Arial" panose="020B0604020202020204" pitchFamily="34" charset="0"/>
              <a:buChar char="•"/>
            </a:pPr>
            <a:r>
              <a:rPr lang="en-GB" dirty="0">
                <a:solidFill>
                  <a:prstClr val="black"/>
                </a:solidFill>
                <a:latin typeface="Calibri" panose="020F0502020204030204" pitchFamily="34" charset="0"/>
              </a:rPr>
              <a:t>This could be for fundraising activities, sponsorships, donations.  </a:t>
            </a:r>
            <a:r>
              <a:rPr lang="en-GB" b="1" dirty="0">
                <a:solidFill>
                  <a:prstClr val="black"/>
                </a:solidFill>
                <a:latin typeface="Calibri" panose="020F0502020204030204" pitchFamily="34" charset="0"/>
              </a:rPr>
              <a:t>Please note that membership fees are only to be paid via the website.</a:t>
            </a:r>
          </a:p>
          <a:p>
            <a:pPr marL="1200150" lvl="2" indent="-285750">
              <a:buFont typeface="Arial" panose="020B0604020202020204" pitchFamily="34" charset="0"/>
              <a:buChar char="•"/>
            </a:pPr>
            <a:r>
              <a:rPr lang="en-GB" dirty="0">
                <a:solidFill>
                  <a:prstClr val="black"/>
                </a:solidFill>
                <a:latin typeface="Calibri" panose="020F0502020204030204" pitchFamily="34" charset="0"/>
              </a:rPr>
              <a:t>If paying in a cheque we ask that you provide the name of your society, what the cheque is for (sponsorship etc.) and your student email in case of error. </a:t>
            </a:r>
            <a:r>
              <a:rPr lang="en-GB" b="1" dirty="0">
                <a:solidFill>
                  <a:prstClr val="black"/>
                </a:solidFill>
                <a:latin typeface="Calibri" panose="020F0502020204030204" pitchFamily="34" charset="0"/>
              </a:rPr>
              <a:t>Please note that ALL cheques must be made payable to Durham Students’ Union.</a:t>
            </a:r>
          </a:p>
          <a:p>
            <a:pPr marL="742950" lvl="1" indent="-285750">
              <a:buFont typeface="Arial" panose="020B0604020202020204" pitchFamily="34" charset="0"/>
              <a:buChar char="•"/>
            </a:pPr>
            <a:r>
              <a:rPr lang="en-GB" b="1" dirty="0">
                <a:solidFill>
                  <a:prstClr val="black"/>
                </a:solidFill>
                <a:latin typeface="Calibri" panose="020F0502020204030204" pitchFamily="34" charset="0"/>
              </a:rPr>
              <a:t>Send out an invoice for income;</a:t>
            </a:r>
          </a:p>
          <a:p>
            <a:pPr marL="1200150" lvl="2" indent="-285750">
              <a:buFont typeface="Arial" panose="020B0604020202020204" pitchFamily="34" charset="0"/>
              <a:buChar char="•"/>
            </a:pPr>
            <a:r>
              <a:rPr lang="en-GB" dirty="0">
                <a:solidFill>
                  <a:prstClr val="black"/>
                </a:solidFill>
                <a:latin typeface="Calibri" panose="020F0502020204030204" pitchFamily="34" charset="0"/>
              </a:rPr>
              <a:t>This could be for sponsorship, donations. We ask that you provide full details of who we are to invoice on your behalf, such as contact details </a:t>
            </a:r>
          </a:p>
          <a:p>
            <a:pPr marL="742950" lvl="1" indent="-285750">
              <a:buFont typeface="Arial" panose="020B0604020202020204" pitchFamily="34" charset="0"/>
              <a:buChar char="•"/>
            </a:pPr>
            <a:r>
              <a:rPr lang="en-GB" b="1" dirty="0">
                <a:solidFill>
                  <a:prstClr val="black"/>
                </a:solidFill>
                <a:latin typeface="Calibri" panose="020F0502020204030204" pitchFamily="34" charset="0"/>
              </a:rPr>
              <a:t>Request a Float;</a:t>
            </a:r>
          </a:p>
          <a:p>
            <a:pPr marL="1200150" lvl="2" indent="-285750">
              <a:buFont typeface="Arial" panose="020B0604020202020204" pitchFamily="34" charset="0"/>
              <a:buChar char="•"/>
            </a:pPr>
            <a:r>
              <a:rPr lang="en-GB" dirty="0">
                <a:solidFill>
                  <a:prstClr val="black"/>
                </a:solidFill>
                <a:latin typeface="Calibri" panose="020F0502020204030204" pitchFamily="34" charset="0"/>
              </a:rPr>
              <a:t>If you require a float for any reason, reception will help you action this.</a:t>
            </a:r>
          </a:p>
          <a:p>
            <a:endParaRPr lang="en-GB"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519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Claiming back expenses</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13932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Calibri" panose="020F0502020204030204" pitchFamily="34" charset="0"/>
              </a:rPr>
              <a:t>The Expense365 App </a:t>
            </a:r>
            <a:r>
              <a:rPr lang="en-GB" dirty="0">
                <a:latin typeface="Calibri" panose="020F0502020204030204" pitchFamily="34" charset="0"/>
              </a:rPr>
              <a:t>is replacing expense forms as an easier and more efficient way for students to claim back expenses from society accounts. This is with a view to completely eliminating paper forms for the beginning of next year.</a:t>
            </a:r>
          </a:p>
          <a:p>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Society execs should make sure they are members of the group via the website and download the app. The app is live and can be used for all expense claims made by members of a society. </a:t>
            </a:r>
          </a:p>
          <a:p>
            <a:endParaRPr lang="en-GB" dirty="0">
              <a:latin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rPr>
              <a:t>The app can be found in the App Store or Google Play Store. An instruction guide can be found on the </a:t>
            </a:r>
            <a:r>
              <a:rPr lang="en-GB" dirty="0">
                <a:latin typeface="Calibri" panose="020F0502020204030204" pitchFamily="34" charset="0"/>
                <a:hlinkClick r:id="rId4"/>
              </a:rPr>
              <a:t>Union website</a:t>
            </a:r>
            <a:r>
              <a:rPr lang="en-GB" dirty="0">
                <a:latin typeface="Calibri" panose="020F0502020204030204" pitchFamily="34" charset="0"/>
              </a:rPr>
              <a:t> and there will also be a tablet at reception.</a:t>
            </a:r>
          </a:p>
          <a:p>
            <a:endParaRPr lang="en-GB" dirty="0">
              <a:latin typeface="Arial" panose="020B0604020202020204" pitchFamily="34" charset="0"/>
              <a:cs typeface="Arial" panose="020B0604020202020204" pitchFamily="34" charset="0"/>
            </a:endParaRPr>
          </a:p>
        </p:txBody>
      </p:sp>
      <p:pic>
        <p:nvPicPr>
          <p:cNvPr id="6" name="Picture 2" descr="Exp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668461"/>
            <a:ext cx="1463421" cy="146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6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Forms &amp; Processes - Overview</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69332"/>
          </a:xfrm>
          <a:prstGeom prst="rect">
            <a:avLst/>
          </a:prstGeom>
          <a:noFill/>
        </p:spPr>
        <p:txBody>
          <a:bodyPr wrap="square" rtlCol="0">
            <a:spAutoFit/>
          </a:bodyPr>
          <a:lstStyle/>
          <a:p>
            <a:endParaRPr lang="en-GB"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1544638"/>
            <a:ext cx="7894637" cy="46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359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Calibri" panose="020F0502020204030204" pitchFamily="34" charset="0"/>
              </a:rPr>
              <a:t>Useful contacts</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2585323"/>
          </a:xfrm>
          <a:prstGeom prst="rect">
            <a:avLst/>
          </a:prstGeom>
          <a:noFill/>
        </p:spPr>
        <p:txBody>
          <a:bodyPr wrap="square" rtlCol="0">
            <a:spAutoFit/>
          </a:bodyPr>
          <a:lstStyle/>
          <a:p>
            <a:r>
              <a:rPr lang="en-GB" dirty="0">
                <a:hlinkClick r:id="rId4"/>
              </a:rPr>
              <a:t>d</a:t>
            </a:r>
            <a:r>
              <a:rPr lang="en-GB" dirty="0" smtClean="0">
                <a:hlinkClick r:id="rId4"/>
              </a:rPr>
              <a:t>su.accounts@durham.ac.uk    </a:t>
            </a:r>
          </a:p>
          <a:p>
            <a:endParaRPr lang="en-GB" dirty="0" smtClean="0">
              <a:hlinkClick r:id="rId4"/>
            </a:endParaRPr>
          </a:p>
          <a:p>
            <a:r>
              <a:rPr lang="en-GB" dirty="0" smtClean="0">
                <a:hlinkClick r:id="rId4"/>
              </a:rPr>
              <a:t>dsu.invoices@durham.ac.uk</a:t>
            </a:r>
            <a:endParaRPr lang="en-GB" dirty="0"/>
          </a:p>
          <a:p>
            <a:endParaRPr lang="en-GB" dirty="0"/>
          </a:p>
          <a:p>
            <a:r>
              <a:rPr lang="en-GB" dirty="0">
                <a:hlinkClick r:id="rId5"/>
              </a:rPr>
              <a:t>dsu.engagement@durham.ac.uk</a:t>
            </a:r>
            <a:endParaRPr lang="en-GB" dirty="0"/>
          </a:p>
          <a:p>
            <a:endParaRPr lang="en-GB" dirty="0"/>
          </a:p>
          <a:p>
            <a:pPr lvl="0"/>
            <a:r>
              <a:rPr lang="en-GB" dirty="0">
                <a:latin typeface="Calibri" panose="020F0502020204030204" pitchFamily="34" charset="0"/>
              </a:rPr>
              <a:t>We are here  to help – give us a ring or email and we’ll arrange to meet if we are not able to resolve any queries there and then.</a:t>
            </a:r>
            <a:endParaRPr lang="en-GB" dirty="0">
              <a:latin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28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000" b="1" dirty="0" smtClean="0">
                <a:solidFill>
                  <a:schemeClr val="bg1"/>
                </a:solidFill>
                <a:latin typeface="Arial" panose="020B0604020202020204" pitchFamily="34" charset="0"/>
                <a:cs typeface="Arial" panose="020B0604020202020204" pitchFamily="34" charset="0"/>
              </a:rPr>
              <a:t>HEADING (RESIZE BOX TO FIT)</a:t>
            </a:r>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646331"/>
          </a:xfrm>
          <a:prstGeom prst="rect">
            <a:avLst/>
          </a:prstGeom>
          <a:noFill/>
        </p:spPr>
        <p:txBody>
          <a:bodyPr wrap="square" rtlCol="0">
            <a:spAutoFit/>
          </a:bodyPr>
          <a:lstStyle/>
          <a:p>
            <a:r>
              <a:rPr lang="en-GB" b="1" dirty="0">
                <a:latin typeface="Calibri" panose="020F0502020204030204" pitchFamily="34" charset="0"/>
              </a:rPr>
              <a:t>FIN…</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613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3200" b="1" dirty="0">
                <a:solidFill>
                  <a:schemeClr val="bg1"/>
                </a:solidFill>
                <a:latin typeface="Arial" panose="020B0604020202020204" pitchFamily="34" charset="0"/>
                <a:cs typeface="Arial" panose="020B0604020202020204" pitchFamily="34" charset="0"/>
              </a:rPr>
              <a:t>Your role as a Treasurer;</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4801314"/>
          </a:xfrm>
          <a:prstGeom prst="rect">
            <a:avLst/>
          </a:prstGeom>
          <a:noFill/>
        </p:spPr>
        <p:txBody>
          <a:bodyPr wrap="square" rtlCol="0">
            <a:spAutoFit/>
          </a:bodyPr>
          <a:lstStyle/>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To manage society funds.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Overall responsibility for the administration of finances.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Not making a loss/ going overdrawn.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To ensure when planning events or weekly activities the cost &amp; VAT have been taken into account.</a:t>
            </a:r>
          </a:p>
          <a:p>
            <a:pPr lvl="1"/>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To ensure funds are managed appropriately and keep accurate records of income and expenditure.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Raising all PO’s.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Budgeting.</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Gain an understanding of the expense app 365 training guide.</a:t>
            </a:r>
          </a:p>
          <a:p>
            <a:r>
              <a:rPr lang="en-GB"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Follow the Students Unions’ financial procedures and regulations.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Sunday-Friday payment cycle.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To submit invoices/receipts for payments/reimbursements.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Use the expense 365 app for claiming expanses to a minimal level.</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456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3200" b="1" dirty="0">
                <a:solidFill>
                  <a:schemeClr val="bg1"/>
                </a:solidFill>
                <a:latin typeface="Arial" panose="020B0604020202020204" pitchFamily="34" charset="0"/>
                <a:cs typeface="Arial" panose="020B0604020202020204" pitchFamily="34" charset="0"/>
              </a:rPr>
              <a:t>Your Account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3416320"/>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Durham Students’ Union is a non-profit making charity.</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Durham SU has to comply with UK charity laws.</a:t>
            </a: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So do you!</a:t>
            </a:r>
          </a:p>
          <a:p>
            <a:pPr lvl="1"/>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All societies have their own reserves within the Students’ Unions main bank account; this is distinguished by a </a:t>
            </a:r>
            <a:r>
              <a:rPr lang="en-GB" b="1" dirty="0">
                <a:latin typeface="Arial" panose="020B0604020202020204" pitchFamily="34" charset="0"/>
                <a:cs typeface="Arial" panose="020B0604020202020204" pitchFamily="34" charset="0"/>
              </a:rPr>
              <a:t>three digit code</a:t>
            </a:r>
            <a:r>
              <a:rPr lang="en-GB" dirty="0">
                <a:latin typeface="Arial" panose="020B0604020202020204" pitchFamily="34" charset="0"/>
                <a:cs typeface="Arial" panose="020B0604020202020204" pitchFamily="34" charset="0"/>
              </a:rPr>
              <a:t> specific to your group.</a:t>
            </a:r>
          </a:p>
          <a:p>
            <a:pPr marL="285750" lvl="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You </a:t>
            </a:r>
            <a:r>
              <a:rPr lang="en-GB" b="1" dirty="0">
                <a:latin typeface="Arial" panose="020B0604020202020204" pitchFamily="34" charset="0"/>
                <a:cs typeface="Arial" panose="020B0604020202020204" pitchFamily="34" charset="0"/>
              </a:rPr>
              <a:t>cannot</a:t>
            </a:r>
            <a:r>
              <a:rPr lang="en-GB" dirty="0">
                <a:latin typeface="Arial" panose="020B0604020202020204" pitchFamily="34" charset="0"/>
                <a:cs typeface="Arial" panose="020B0604020202020204" pitchFamily="34" charset="0"/>
              </a:rPr>
              <a:t> at any time hold money in </a:t>
            </a:r>
            <a:r>
              <a:rPr lang="en-GB" b="1" dirty="0">
                <a:latin typeface="Arial" panose="020B0604020202020204" pitchFamily="34" charset="0"/>
                <a:cs typeface="Arial" panose="020B0604020202020204" pitchFamily="34" charset="0"/>
              </a:rPr>
              <a:t>any external accounts!</a:t>
            </a:r>
            <a:endParaRPr lang="en-GB"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Money can only be spent with the authorisation of the exec; SU staff will not do anything without your written permission.</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66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Arial" panose="020B0604020202020204" pitchFamily="34" charset="0"/>
                <a:cs typeface="Arial" panose="020B0604020202020204" pitchFamily="34" charset="0"/>
              </a:rPr>
              <a:t>Spending from your account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4247317"/>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All spending must meet the aims and objectives set out in your society’s constitution.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Spending must benefit </a:t>
            </a:r>
            <a:r>
              <a:rPr lang="en-GB" b="1" dirty="0">
                <a:latin typeface="Arial" panose="020B0604020202020204" pitchFamily="34" charset="0"/>
                <a:cs typeface="Arial" panose="020B0604020202020204" pitchFamily="34" charset="0"/>
              </a:rPr>
              <a:t>ALL members</a:t>
            </a:r>
          </a:p>
          <a:p>
            <a:pPr lvl="0"/>
            <a:endParaRPr lang="en-GB"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You also do not have an overdraft!</a:t>
            </a:r>
          </a:p>
          <a:p>
            <a:pPr lvl="0"/>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If your group goes into debt (negative balance), your account will be suspended for 7 days.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During this time you must fundraise to get your society ‘back into the black’.</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After the 7 days, if your society still has a negative balance you will have to continue to fundraise until the balance is cleared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As a charity the SU are unable to provide funds to groups who mismanage their finances.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16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3200" b="1" dirty="0">
                <a:solidFill>
                  <a:schemeClr val="bg1"/>
                </a:solidFill>
                <a:latin typeface="Arial" panose="020B0604020202020204" pitchFamily="34" charset="0"/>
                <a:cs typeface="Arial" panose="020B0604020202020204" pitchFamily="34" charset="0"/>
              </a:rPr>
              <a:t>What finance means to you!</a:t>
            </a:r>
            <a:endParaRPr lang="en-GB" sz="3200" dirty="0">
              <a:solidFill>
                <a:schemeClr val="bg1"/>
              </a:solidFill>
              <a:latin typeface="Arial" panose="020B0604020202020204" pitchFamily="34" charset="0"/>
              <a:cs typeface="Arial" panose="020B0604020202020204" pitchFamily="34" charset="0"/>
            </a:endParaRP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424731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Where your money comes from:</a:t>
            </a:r>
          </a:p>
          <a:p>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b="1" dirty="0">
                <a:latin typeface="Arial" panose="020B0604020202020204" pitchFamily="34" charset="0"/>
                <a:cs typeface="Arial" panose="020B0604020202020204" pitchFamily="34" charset="0"/>
              </a:rPr>
              <a:t>Types of income;</a:t>
            </a: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Membership.</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Student group grants.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Fundraising events.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Non-fundraising events (Ticket sales).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Sponsorship &amp; donations (VAT difference).</a:t>
            </a:r>
          </a:p>
          <a:p>
            <a:r>
              <a:rPr lang="en-GB" b="1" dirty="0">
                <a:latin typeface="Arial" panose="020B0604020202020204" pitchFamily="34" charset="0"/>
                <a:cs typeface="Arial" panose="020B0604020202020204" pitchFamily="34" charset="0"/>
              </a:rPr>
              <a:t>Where your money goes:</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Types of expenditure;</a:t>
            </a:r>
            <a:endParaRPr lang="en-GB"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GB" dirty="0">
                <a:latin typeface="Arial" panose="020B0604020202020204" pitchFamily="34" charset="0"/>
                <a:cs typeface="Arial" panose="020B0604020202020204" pitchFamily="34" charset="0"/>
              </a:rPr>
              <a:t>Purchases.</a:t>
            </a:r>
          </a:p>
          <a:p>
            <a:pPr marL="1200150" lvl="2" indent="-285750">
              <a:buFont typeface="Arial" panose="020B0604020202020204" pitchFamily="34" charset="0"/>
              <a:buChar char="•"/>
            </a:pPr>
            <a:r>
              <a:rPr lang="en-GB" dirty="0">
                <a:latin typeface="Arial" panose="020B0604020202020204" pitchFamily="34" charset="0"/>
                <a:cs typeface="Arial" panose="020B0604020202020204" pitchFamily="34" charset="0"/>
              </a:rPr>
              <a:t>Reclaim expenses.</a:t>
            </a:r>
          </a:p>
          <a:p>
            <a:pPr marL="1200150" lvl="2" indent="-285750">
              <a:buFont typeface="Arial" panose="020B0604020202020204" pitchFamily="34" charset="0"/>
              <a:buChar char="•"/>
            </a:pPr>
            <a:r>
              <a:rPr lang="en-GB" dirty="0">
                <a:latin typeface="Arial" panose="020B0604020202020204" pitchFamily="34" charset="0"/>
                <a:cs typeface="Arial" panose="020B0604020202020204" pitchFamily="34" charset="0"/>
              </a:rPr>
              <a:t>Pay invoices.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8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Arial" panose="020B0604020202020204" pitchFamily="34" charset="0"/>
                <a:cs typeface="Arial" panose="020B0604020202020204" pitchFamily="34" charset="0"/>
              </a:rPr>
              <a:t>Membership</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480131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There are some small rules and regulations that we must adhere to:-</a:t>
            </a:r>
          </a:p>
          <a:p>
            <a:pPr marL="285750" indent="-285750">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Membership fees are to be paid via the SU website with NO exceptions. This ensures that all current members are accounted for and covered by the Students’ Union insurance policy.</a:t>
            </a:r>
          </a:p>
          <a:p>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There is </a:t>
            </a:r>
            <a:r>
              <a:rPr lang="en-GB" b="1" dirty="0">
                <a:solidFill>
                  <a:prstClr val="black"/>
                </a:solidFill>
                <a:latin typeface="Arial" panose="020B0604020202020204" pitchFamily="34" charset="0"/>
                <a:cs typeface="Arial" panose="020B0604020202020204" pitchFamily="34" charset="0"/>
              </a:rPr>
              <a:t>no minimum membership fee </a:t>
            </a:r>
            <a:r>
              <a:rPr lang="en-GB" dirty="0">
                <a:solidFill>
                  <a:prstClr val="black"/>
                </a:solidFill>
                <a:latin typeface="Arial" panose="020B0604020202020204" pitchFamily="34" charset="0"/>
                <a:cs typeface="Arial" panose="020B0604020202020204" pitchFamily="34" charset="0"/>
              </a:rPr>
              <a:t>for student groups but societies will be less likely to receive grant funding if they don’t set a membership fee.</a:t>
            </a:r>
          </a:p>
          <a:p>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Registration and payment  </a:t>
            </a:r>
            <a:r>
              <a:rPr lang="en-GB" b="1" dirty="0">
                <a:solidFill>
                  <a:prstClr val="black"/>
                </a:solidFill>
                <a:latin typeface="Arial" panose="020B0604020202020204" pitchFamily="34" charset="0"/>
                <a:cs typeface="Arial" panose="020B0604020202020204" pitchFamily="34" charset="0"/>
              </a:rPr>
              <a:t>MUST </a:t>
            </a:r>
            <a:r>
              <a:rPr lang="en-GB" dirty="0">
                <a:solidFill>
                  <a:prstClr val="black"/>
                </a:solidFill>
                <a:latin typeface="Arial" panose="020B0604020202020204" pitchFamily="34" charset="0"/>
                <a:cs typeface="Arial" panose="020B0604020202020204" pitchFamily="34" charset="0"/>
              </a:rPr>
              <a:t>be collected via the  SU website – membership </a:t>
            </a:r>
            <a:r>
              <a:rPr lang="en-GB" b="1" dirty="0">
                <a:solidFill>
                  <a:prstClr val="black"/>
                </a:solidFill>
                <a:latin typeface="Arial" panose="020B0604020202020204" pitchFamily="34" charset="0"/>
                <a:cs typeface="Arial" panose="020B0604020202020204" pitchFamily="34" charset="0"/>
              </a:rPr>
              <a:t>should not </a:t>
            </a:r>
            <a:r>
              <a:rPr lang="en-GB" dirty="0">
                <a:solidFill>
                  <a:prstClr val="black"/>
                </a:solidFill>
                <a:latin typeface="Arial" panose="020B0604020202020204" pitchFamily="34" charset="0"/>
                <a:cs typeface="Arial" panose="020B0604020202020204" pitchFamily="34" charset="0"/>
              </a:rPr>
              <a:t>be taken any other way , this ensures all members are covered by the SU’s insurance policy.</a:t>
            </a:r>
          </a:p>
          <a:p>
            <a:endParaRPr lang="en-GB"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Student group secretary has administration rights to the website and can run membership reports to cross reference income.</a:t>
            </a:r>
          </a:p>
          <a:p>
            <a:pPr marL="742950" lvl="1" indent="-285750">
              <a:buFont typeface="Arial" panose="020B0604020202020204" pitchFamily="34" charset="0"/>
              <a:buChar char="•"/>
            </a:pPr>
            <a:r>
              <a:rPr lang="en-GB" b="1" dirty="0">
                <a:solidFill>
                  <a:prstClr val="black"/>
                </a:solidFill>
                <a:latin typeface="Arial" panose="020B0604020202020204" pitchFamily="34" charset="0"/>
                <a:cs typeface="Arial" panose="020B0604020202020204" pitchFamily="34" charset="0"/>
              </a:rPr>
              <a:t>Statements are more easily retrieved via the expense 365 app.</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43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Arial" panose="020B0604020202020204" pitchFamily="34" charset="0"/>
                <a:cs typeface="Arial" panose="020B0604020202020204" pitchFamily="34" charset="0"/>
              </a:rPr>
              <a:t>Membership</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286232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When determining membership fees, Student Groups should consider:</a:t>
            </a:r>
          </a:p>
          <a:p>
            <a:endParaRPr lang="en-GB"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What activities do you intend to do throughout the year?</a:t>
            </a:r>
          </a:p>
          <a:p>
            <a:pPr lvl="1"/>
            <a:endParaRPr lang="en-GB"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How much will they cost?</a:t>
            </a:r>
          </a:p>
          <a:p>
            <a:pPr lvl="1"/>
            <a:endParaRPr lang="en-GB"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How are you going to pay for it?</a:t>
            </a:r>
          </a:p>
          <a:p>
            <a:pPr lvl="1"/>
            <a:endParaRPr lang="en-GB" dirty="0">
              <a:solidFill>
                <a:prstClr val="black"/>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We’ll talk about budgeting later…..</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777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37312"/>
            <a:ext cx="1951616" cy="360000"/>
          </a:xfrm>
          <a:prstGeom prst="rect">
            <a:avLst/>
          </a:prstGeom>
        </p:spPr>
      </p:pic>
      <p:sp>
        <p:nvSpPr>
          <p:cNvPr id="3" name="Rectangle 2"/>
          <p:cNvSpPr/>
          <p:nvPr/>
        </p:nvSpPr>
        <p:spPr>
          <a:xfrm>
            <a:off x="539552" y="485800"/>
            <a:ext cx="5976664" cy="571500"/>
          </a:xfrm>
          <a:prstGeom prst="rect">
            <a:avLst/>
          </a:prstGeom>
          <a:solidFill>
            <a:srgbClr val="614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 name="Title 1"/>
          <p:cNvSpPr txBox="1">
            <a:spLocks/>
          </p:cNvSpPr>
          <p:nvPr/>
        </p:nvSpPr>
        <p:spPr>
          <a:xfrm>
            <a:off x="590872" y="485800"/>
            <a:ext cx="6717432" cy="6389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chemeClr val="bg1"/>
                </a:solidFill>
                <a:latin typeface="Arial" panose="020B0604020202020204" pitchFamily="34" charset="0"/>
                <a:cs typeface="Arial" panose="020B0604020202020204" pitchFamily="34" charset="0"/>
              </a:rPr>
              <a:t>Membership Income &amp; VAT</a:t>
            </a:r>
          </a:p>
          <a:p>
            <a:endParaRPr lang="en-GB" sz="3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39552" y="1484784"/>
            <a:ext cx="8288320"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VAT is a very complex area, but does have implications for student groups.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are two types of student groups, and the VAT treatment is different for each</a:t>
            </a:r>
            <a:r>
              <a:rPr lang="en-GB" dirty="0">
                <a:latin typeface="Calibri" panose="020F0502020204030204" pitchFamily="34" charset="0"/>
              </a:rPr>
              <a: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83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1926</Words>
  <Application>Microsoft Office PowerPoint</Application>
  <PresentationFormat>On-screen Show (4:3)</PresentationFormat>
  <Paragraphs>252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Durham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Shepherdson</dc:creator>
  <cp:lastModifiedBy>DOUGHERTY J.J.</cp:lastModifiedBy>
  <cp:revision>23</cp:revision>
  <dcterms:created xsi:type="dcterms:W3CDTF">2018-06-15T09:55:57Z</dcterms:created>
  <dcterms:modified xsi:type="dcterms:W3CDTF">2018-08-07T13:31:23Z</dcterms:modified>
</cp:coreProperties>
</file>