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sldIdLst>
    <p:sldId id="256" r:id="rId5"/>
    <p:sldId id="257"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WYER, ANDREW" initials="DA" lastIdx="6" clrIdx="0">
    <p:extLst>
      <p:ext uri="{19B8F6BF-5375-455C-9EA6-DF929625EA0E}">
        <p15:presenceInfo xmlns:p15="http://schemas.microsoft.com/office/powerpoint/2012/main" userId="S-1-5-21-1229272821-789336058-725345543-492052" providerId="AD"/>
      </p:ext>
    </p:extLst>
  </p:cmAuthor>
  <p:cmAuthor id="2" name="MACKAY, HELEN" initials="MH" lastIdx="6" clrIdx="1">
    <p:extLst>
      <p:ext uri="{19B8F6BF-5375-455C-9EA6-DF929625EA0E}">
        <p15:presenceInfo xmlns:p15="http://schemas.microsoft.com/office/powerpoint/2012/main" userId="S-1-5-21-1229272821-789336058-725345543-4800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04"/>
  </p:normalViewPr>
  <p:slideViewPr>
    <p:cSldViewPr snapToGrid="0" snapToObjects="1">
      <p:cViewPr varScale="1">
        <p:scale>
          <a:sx n="105" d="100"/>
          <a:sy n="105" d="100"/>
        </p:scale>
        <p:origin x="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42775" units="1/cm"/>
          <inkml:channelProperty channel="T" name="resolution" value="1" units="1/dev"/>
        </inkml:channelProperties>
      </inkml:inkSource>
      <inkml:timestamp xml:id="ts0" timeString="2021-11-17T17:08:41.193"/>
    </inkml:context>
    <inkml:brush xml:id="br0">
      <inkml:brushProperty name="width" value="0.1" units="cm"/>
      <inkml:brushProperty name="height" value="0.1" units="cm"/>
      <inkml:brushProperty name="fitToCurve" value="1"/>
    </inkml:brush>
  </inkml:definitions>
  <inkml:traceGroup>
    <inkml:annotationXML>
      <emma:emma xmlns:emma="http://www.w3.org/2003/04/emma" version="1.0">
        <emma:interpretation id="{4C4CA237-2BBD-4242-9DAE-2EF841FE27F5}" emma:medium="tactile" emma:mode="ink">
          <msink:context xmlns:msink="http://schemas.microsoft.com/ink/2010/main" type="writingRegion" rotatedBoundingBox="13913,7281 16412,7281 16412,7522 13913,7522"/>
        </emma:interpretation>
      </emma:emma>
    </inkml:annotationXML>
    <inkml:traceGroup>
      <inkml:annotationXML>
        <emma:emma xmlns:emma="http://www.w3.org/2003/04/emma" version="1.0">
          <emma:interpretation id="{20A25692-3593-448B-93F8-0240B98F9BED}" emma:medium="tactile" emma:mode="ink">
            <msink:context xmlns:msink="http://schemas.microsoft.com/ink/2010/main" type="paragraph" rotatedBoundingBox="13913,7281 16412,7281 16412,7522 13913,7522" alignmentLevel="1"/>
          </emma:interpretation>
        </emma:emma>
      </inkml:annotationXML>
      <inkml:traceGroup>
        <inkml:annotationXML>
          <emma:emma xmlns:emma="http://www.w3.org/2003/04/emma" version="1.0">
            <emma:interpretation id="{66ED6820-599F-487B-B8A7-EB9F5A866BF3}" emma:medium="tactile" emma:mode="ink">
              <msink:context xmlns:msink="http://schemas.microsoft.com/ink/2010/main" type="line" rotatedBoundingBox="13913,7281 16412,7281 16412,7522 13913,7522"/>
            </emma:interpretation>
          </emma:emma>
        </inkml:annotationXML>
        <inkml:traceGroup>
          <inkml:annotationXML>
            <emma:emma xmlns:emma="http://www.w3.org/2003/04/emma" version="1.0">
              <emma:interpretation id="{8EEA26EC-FC40-4181-BF25-991F5634C0E9}" emma:medium="tactile" emma:mode="ink">
                <msink:context xmlns:msink="http://schemas.microsoft.com/ink/2010/main" type="inkWord" rotatedBoundingBox="13913,7281 13928,7281 13928,7296 13913,7296"/>
              </emma:interpretation>
              <emma:one-of disjunction-type="recognition" id="oneOf0">
                <emma:interpretation id="interp0" emma:lang="" emma:confidence="0">
                  <emma:literal>.</emma:literal>
                </emma:interpretation>
                <emma:interpretation id="interp1" emma:lang="" emma:confidence="0">
                  <emma:literal>`</emma:literal>
                </emma:interpretation>
                <emma:interpretation id="interp2" emma:lang="" emma:confidence="0">
                  <emma:literal>'</emma:literal>
                </emma:interpretation>
                <emma:interpretation id="interp3" emma:lang="" emma:confidence="0">
                  <emma:literal>l</emma:literal>
                </emma:interpretation>
                <emma:interpretation id="interp4" emma:lang="" emma:confidence="0">
                  <emma:literal>,</emma:literal>
                </emma:interpretation>
              </emma:one-of>
            </emma:emma>
          </inkml:annotationXML>
          <inkml:trace contextRef="#ctx0" brushRef="#br0">-2484-226 0</inkml:trace>
        </inkml:traceGroup>
        <inkml:traceGroup>
          <inkml:annotationXML>
            <emma:emma xmlns:emma="http://www.w3.org/2003/04/emma" version="1.0">
              <emma:interpretation id="{89B9A405-575D-4692-94BB-FEC94009649B}" emma:medium="tactile" emma:mode="ink">
                <msink:context xmlns:msink="http://schemas.microsoft.com/ink/2010/main" type="inkWord" rotatedBoundingBox="16397,7507 16412,7507 16412,7522 16397,7522"/>
              </emma:interpretation>
              <emma:one-of disjunction-type="recognition" id="oneOf1">
                <emma:interpretation id="interp5" emma:lang="" emma:confidence="1">
                  <emma:literal/>
                </emma:interpretation>
              </emma:one-of>
            </emma:emma>
          </inkml:annotationXML>
          <inkml:trace contextRef="#ctx0" brushRef="#br0" timeOffset="-1388.58">0 0 0</inkml:trace>
        </inkml:traceGroup>
      </inkml:traceGroup>
    </inkml:traceGroup>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D8F57-60E5-CB4E-A9A3-0D482DBA9FD6}" type="datetimeFigureOut">
              <a:rPr lang="en-GB" smtClean="0"/>
              <a:t>18/11/2021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29AC1-659D-5943-A2C0-23BE2B93ED02}" type="slidenum">
              <a:rPr lang="en-GB" smtClean="0"/>
              <a:t>‹#›</a:t>
            </a:fld>
            <a:endParaRPr lang="en-GB"/>
          </a:p>
        </p:txBody>
      </p:sp>
    </p:spTree>
    <p:extLst>
      <p:ext uri="{BB962C8B-B14F-4D97-AF65-F5344CB8AC3E}">
        <p14:creationId xmlns:p14="http://schemas.microsoft.com/office/powerpoint/2010/main" val="1090771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029AC1-659D-5943-A2C0-23BE2B93ED02}" type="slidenum">
              <a:rPr lang="en-GB" smtClean="0"/>
              <a:t>3</a:t>
            </a:fld>
            <a:endParaRPr lang="en-GB"/>
          </a:p>
        </p:txBody>
      </p:sp>
    </p:spTree>
    <p:extLst>
      <p:ext uri="{BB962C8B-B14F-4D97-AF65-F5344CB8AC3E}">
        <p14:creationId xmlns:p14="http://schemas.microsoft.com/office/powerpoint/2010/main" val="1921727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028D7-1E22-2748-A551-7DBD574B6C2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EDA194D-A26E-6D40-AC33-436FF30F5F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7DF0A5A-CE9E-014C-8485-D71E58BB7C2D}"/>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5" name="Footer Placeholder 4">
            <a:extLst>
              <a:ext uri="{FF2B5EF4-FFF2-40B4-BE49-F238E27FC236}">
                <a16:creationId xmlns:a16="http://schemas.microsoft.com/office/drawing/2014/main" id="{E8ADB1D1-E5FB-ED44-A8E4-89C70E92DA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95ACE-C43A-AE46-83E5-14FC2A3018C3}"/>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1280712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0527F-9ACA-B74F-8C31-8AB2CE85EAD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D155D07-AF55-9049-8DBC-3BE2C457933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1014D24-832D-4B42-966E-1C12295FE226}"/>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5" name="Footer Placeholder 4">
            <a:extLst>
              <a:ext uri="{FF2B5EF4-FFF2-40B4-BE49-F238E27FC236}">
                <a16:creationId xmlns:a16="http://schemas.microsoft.com/office/drawing/2014/main" id="{04B5701B-5E00-E34F-867C-65D93FF0CD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0DA9DC-CD35-6C49-907E-56165EEE5BAD}"/>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2173277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770F4F-40E3-C44D-86F2-5194942D161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0B328E40-F5C9-5844-9BD1-56E10C2A777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019BC4D-F1CF-954C-B37D-66C2D71C9D79}"/>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5" name="Footer Placeholder 4">
            <a:extLst>
              <a:ext uri="{FF2B5EF4-FFF2-40B4-BE49-F238E27FC236}">
                <a16:creationId xmlns:a16="http://schemas.microsoft.com/office/drawing/2014/main" id="{FC3F33E0-0139-6E4E-BF3F-3E8BDDA574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8397C5-4744-194F-B895-3450966DF204}"/>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2571036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9EA07-5586-0241-BE72-537F2FFF746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0E9131E-DE97-0B4B-A097-58BA4542932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F6B97C-97FD-BF45-854D-E44D04964443}"/>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5" name="Footer Placeholder 4">
            <a:extLst>
              <a:ext uri="{FF2B5EF4-FFF2-40B4-BE49-F238E27FC236}">
                <a16:creationId xmlns:a16="http://schemas.microsoft.com/office/drawing/2014/main" id="{282E5A3F-A800-694B-B0FC-FB9095468D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82E2E7-EB0C-DB40-AC7E-D99DAE854D2A}"/>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2004354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A4799-EF1C-F249-ACDD-4BEDA417F31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D9031152-2076-9248-8CB5-CFCB114850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D418A5E-D5E3-AE47-B92A-EF99638E4549}"/>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5" name="Footer Placeholder 4">
            <a:extLst>
              <a:ext uri="{FF2B5EF4-FFF2-40B4-BE49-F238E27FC236}">
                <a16:creationId xmlns:a16="http://schemas.microsoft.com/office/drawing/2014/main" id="{59BB8291-4BFD-CE40-B84D-EEE86EE4B7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2004A3-A940-9543-A3D7-14991351DB0A}"/>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143527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32731-5DD2-C647-BAF3-9FC1C38BF67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9518BC7-63FE-784E-944E-53734EAF164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84EFBAF-0DEB-684E-A8F7-A8549203E0F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23CE135-3611-814F-A462-10B598061241}"/>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6" name="Footer Placeholder 5">
            <a:extLst>
              <a:ext uri="{FF2B5EF4-FFF2-40B4-BE49-F238E27FC236}">
                <a16:creationId xmlns:a16="http://schemas.microsoft.com/office/drawing/2014/main" id="{7F510001-D19F-6F4E-AD68-8A2032725A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3F6142-FBD0-0041-B3A2-89A82652128B}"/>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721878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2F19D-47EE-B547-B1B5-6B3ABF4BD05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4ACF384-C669-9F47-A54A-731A4888F7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4CFCE4C-5A6B-384C-BC14-F0AE0184F22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FC44786-BD26-2545-B15B-E93C117425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319263-4DEA-9747-961D-1AEC9CBD5FC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43B8B81-502B-3B41-BABE-1F1C9ED693D2}"/>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8" name="Footer Placeholder 7">
            <a:extLst>
              <a:ext uri="{FF2B5EF4-FFF2-40B4-BE49-F238E27FC236}">
                <a16:creationId xmlns:a16="http://schemas.microsoft.com/office/drawing/2014/main" id="{0898B387-8FBE-7245-94DE-606ACDFAF8B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B8A366-DE55-D944-9B98-CA304F2D494A}"/>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3841143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B7E15-A9FD-7A47-A94B-D9AB508298E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4E2DD37-2292-9840-B161-D21DE26858E8}"/>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4" name="Footer Placeholder 3">
            <a:extLst>
              <a:ext uri="{FF2B5EF4-FFF2-40B4-BE49-F238E27FC236}">
                <a16:creationId xmlns:a16="http://schemas.microsoft.com/office/drawing/2014/main" id="{6F0E18BA-67F4-0149-AB59-F6DA5D6BA1B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47699FC-9D35-CB42-925A-0432A148D2D9}"/>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1019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4C9A4-247B-8B43-98E4-385A7DF22C90}"/>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3" name="Footer Placeholder 2">
            <a:extLst>
              <a:ext uri="{FF2B5EF4-FFF2-40B4-BE49-F238E27FC236}">
                <a16:creationId xmlns:a16="http://schemas.microsoft.com/office/drawing/2014/main" id="{98C276B4-4CC1-FE4D-874C-0D7127397A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E04A547-4B62-2446-8E1E-58BD41D8A869}"/>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224413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0808C-0024-3342-ADAE-46D37E27FD0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9A79C213-E528-6F4E-B4CD-F4767841C2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1DDBE7D-D96A-854B-BAA7-6FF1BAFB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E7196B-3323-394E-9338-50E0F7E47286}"/>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6" name="Footer Placeholder 5">
            <a:extLst>
              <a:ext uri="{FF2B5EF4-FFF2-40B4-BE49-F238E27FC236}">
                <a16:creationId xmlns:a16="http://schemas.microsoft.com/office/drawing/2014/main" id="{C36FB7C6-5462-5345-9CA3-F5A77A1530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0988D9-0E80-EF48-ABED-18A6805751CC}"/>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398674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58625-192A-1A45-9625-81DB033477C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AA493BD-E514-314D-8F12-ACC957B383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C4C4BA0-DCA3-0547-9D0E-89F0AB5589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28B12A6-405B-8B4E-919B-7547AE4393F7}"/>
              </a:ext>
            </a:extLst>
          </p:cNvPr>
          <p:cNvSpPr>
            <a:spLocks noGrp="1"/>
          </p:cNvSpPr>
          <p:nvPr>
            <p:ph type="dt" sz="half" idx="10"/>
          </p:nvPr>
        </p:nvSpPr>
        <p:spPr/>
        <p:txBody>
          <a:bodyPr/>
          <a:lstStyle/>
          <a:p>
            <a:fld id="{9B592377-C51F-264E-88B5-E777DCFB9462}" type="datetimeFigureOut">
              <a:rPr lang="en-GB" smtClean="0"/>
              <a:t>18/11/2021</a:t>
            </a:fld>
            <a:endParaRPr lang="en-GB"/>
          </a:p>
        </p:txBody>
      </p:sp>
      <p:sp>
        <p:nvSpPr>
          <p:cNvPr id="6" name="Footer Placeholder 5">
            <a:extLst>
              <a:ext uri="{FF2B5EF4-FFF2-40B4-BE49-F238E27FC236}">
                <a16:creationId xmlns:a16="http://schemas.microsoft.com/office/drawing/2014/main" id="{F79E90AB-0F66-8549-8450-5701C68277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9A7E4F-E05C-AF41-B2FC-9E777B6BED1C}"/>
              </a:ext>
            </a:extLst>
          </p:cNvPr>
          <p:cNvSpPr>
            <a:spLocks noGrp="1"/>
          </p:cNvSpPr>
          <p:nvPr>
            <p:ph type="sldNum" sz="quarter" idx="12"/>
          </p:nvPr>
        </p:nvSpPr>
        <p:spPr/>
        <p:txBody>
          <a:bodyPr/>
          <a:lstStyle/>
          <a:p>
            <a:fld id="{11299205-016B-B84F-99C3-2DC4FF20F17E}" type="slidenum">
              <a:rPr lang="en-GB" smtClean="0"/>
              <a:t>‹#›</a:t>
            </a:fld>
            <a:endParaRPr lang="en-GB"/>
          </a:p>
        </p:txBody>
      </p:sp>
    </p:spTree>
    <p:extLst>
      <p:ext uri="{BB962C8B-B14F-4D97-AF65-F5344CB8AC3E}">
        <p14:creationId xmlns:p14="http://schemas.microsoft.com/office/powerpoint/2010/main" val="728976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66B443-B371-5642-9B85-0784EB8A38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1F89116-6025-CB43-BC17-8167435B50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7EA1E29-550A-814B-97A3-867939DBEA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592377-C51F-264E-88B5-E777DCFB9462}" type="datetimeFigureOut">
              <a:rPr lang="en-GB" smtClean="0"/>
              <a:t>18/11/2021</a:t>
            </a:fld>
            <a:endParaRPr lang="en-GB"/>
          </a:p>
        </p:txBody>
      </p:sp>
      <p:sp>
        <p:nvSpPr>
          <p:cNvPr id="5" name="Footer Placeholder 4">
            <a:extLst>
              <a:ext uri="{FF2B5EF4-FFF2-40B4-BE49-F238E27FC236}">
                <a16:creationId xmlns:a16="http://schemas.microsoft.com/office/drawing/2014/main" id="{079E72A1-2180-BA4F-B3B7-C5CD48BEE5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310AF88-9D0A-3644-BABA-647B313E1F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99205-016B-B84F-99C3-2DC4FF20F17E}" type="slidenum">
              <a:rPr lang="en-GB" smtClean="0"/>
              <a:t>‹#›</a:t>
            </a:fld>
            <a:endParaRPr lang="en-GB"/>
          </a:p>
        </p:txBody>
      </p:sp>
    </p:spTree>
    <p:extLst>
      <p:ext uri="{BB962C8B-B14F-4D97-AF65-F5344CB8AC3E}">
        <p14:creationId xmlns:p14="http://schemas.microsoft.com/office/powerpoint/2010/main" val="132115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customXml" Target="../ink/ink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6E5EA2-0CD2-194C-9EC4-22996DA0549D}"/>
              </a:ext>
            </a:extLst>
          </p:cNvPr>
          <p:cNvSpPr>
            <a:spLocks noGrp="1"/>
          </p:cNvSpPr>
          <p:nvPr>
            <p:ph type="ctrTitle"/>
          </p:nvPr>
        </p:nvSpPr>
        <p:spPr>
          <a:xfrm>
            <a:off x="755903" y="3399769"/>
            <a:ext cx="10640754" cy="775845"/>
          </a:xfrm>
        </p:spPr>
        <p:txBody>
          <a:bodyPr anchor="b">
            <a:normAutofit/>
          </a:bodyPr>
          <a:lstStyle/>
          <a:p>
            <a:r>
              <a:rPr lang="en-GB" sz="4000" dirty="0">
                <a:solidFill>
                  <a:schemeClr val="tx2"/>
                </a:solidFill>
              </a:rPr>
              <a:t>2021: Decolonising Geography Fieldtrips</a:t>
            </a:r>
          </a:p>
        </p:txBody>
      </p:sp>
      <p:sp>
        <p:nvSpPr>
          <p:cNvPr id="3" name="Subtitle 2">
            <a:extLst>
              <a:ext uri="{FF2B5EF4-FFF2-40B4-BE49-F238E27FC236}">
                <a16:creationId xmlns:a16="http://schemas.microsoft.com/office/drawing/2014/main" id="{387D50E2-6A3E-3248-B5D1-FFE0B09FFE62}"/>
              </a:ext>
            </a:extLst>
          </p:cNvPr>
          <p:cNvSpPr>
            <a:spLocks noGrp="1"/>
          </p:cNvSpPr>
          <p:nvPr>
            <p:ph type="subTitle" idx="1"/>
          </p:nvPr>
        </p:nvSpPr>
        <p:spPr>
          <a:xfrm>
            <a:off x="1514121" y="4171528"/>
            <a:ext cx="9163757" cy="1994494"/>
          </a:xfrm>
        </p:spPr>
        <p:txBody>
          <a:bodyPr anchor="ctr">
            <a:normAutofit/>
          </a:bodyPr>
          <a:lstStyle/>
          <a:p>
            <a:r>
              <a:rPr lang="en-GB" sz="1600" dirty="0">
                <a:solidFill>
                  <a:schemeClr val="tx2"/>
                </a:solidFill>
              </a:rPr>
              <a:t>A Student led project by Luke Randhawa, with special thanks to the staff leads: </a:t>
            </a:r>
          </a:p>
          <a:p>
            <a:r>
              <a:rPr lang="en-GB" sz="1600" dirty="0">
                <a:solidFill>
                  <a:schemeClr val="tx2"/>
                </a:solidFill>
              </a:rPr>
              <a:t>Helen Mackay and Andrew Dwyer </a:t>
            </a:r>
            <a:endParaRPr lang="en-GB" sz="1600" i="1" dirty="0">
              <a:solidFill>
                <a:schemeClr val="tx2"/>
              </a:solidFill>
            </a:endParaRPr>
          </a:p>
        </p:txBody>
      </p:sp>
      <p:grpSp>
        <p:nvGrpSpPr>
          <p:cNvPr id="14" name="Group 13">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5" name="Freeform: Shape 14">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8" name="Freeform: Shape 17">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Picture 4" descr="Logo, company name&#10;&#10;Description automatically generated">
            <a:extLst>
              <a:ext uri="{FF2B5EF4-FFF2-40B4-BE49-F238E27FC236}">
                <a16:creationId xmlns:a16="http://schemas.microsoft.com/office/drawing/2014/main" id="{BAC70D94-5CFF-B446-9F9D-851AB88C3B81}"/>
              </a:ext>
            </a:extLst>
          </p:cNvPr>
          <p:cNvPicPr>
            <a:picLocks noChangeAspect="1"/>
          </p:cNvPicPr>
          <p:nvPr/>
        </p:nvPicPr>
        <p:blipFill>
          <a:blip r:embed="rId2"/>
          <a:stretch>
            <a:fillRect/>
          </a:stretch>
        </p:blipFill>
        <p:spPr>
          <a:xfrm>
            <a:off x="3692610" y="380716"/>
            <a:ext cx="4767339" cy="2836567"/>
          </a:xfrm>
          <a:prstGeom prst="rect">
            <a:avLst/>
          </a:prstGeom>
        </p:spPr>
      </p:pic>
      <p:grpSp>
        <p:nvGrpSpPr>
          <p:cNvPr id="20" name="Group 19">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1" name="Freeform: Shape 20">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1457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6E057-1EDE-E140-AE2B-7B99AA8B2E4B}"/>
              </a:ext>
            </a:extLst>
          </p:cNvPr>
          <p:cNvSpPr>
            <a:spLocks noGrp="1"/>
          </p:cNvSpPr>
          <p:nvPr>
            <p:ph type="title"/>
          </p:nvPr>
        </p:nvSpPr>
        <p:spPr>
          <a:xfrm>
            <a:off x="1653363" y="365760"/>
            <a:ext cx="9367203" cy="1188720"/>
          </a:xfrm>
        </p:spPr>
        <p:txBody>
          <a:bodyPr>
            <a:normAutofit/>
          </a:bodyPr>
          <a:lstStyle/>
          <a:p>
            <a:r>
              <a:rPr lang="en-GB" dirty="0"/>
              <a:t>Motivations and Aims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229D867-871C-1149-9553-9E29CAE5173B}"/>
              </a:ext>
            </a:extLst>
          </p:cNvPr>
          <p:cNvSpPr>
            <a:spLocks noGrp="1"/>
          </p:cNvSpPr>
          <p:nvPr>
            <p:ph idx="1"/>
          </p:nvPr>
        </p:nvSpPr>
        <p:spPr>
          <a:xfrm>
            <a:off x="1111703" y="1695372"/>
            <a:ext cx="5142463" cy="5162628"/>
          </a:xfrm>
        </p:spPr>
        <p:txBody>
          <a:bodyPr anchor="t">
            <a:normAutofit/>
          </a:bodyPr>
          <a:lstStyle/>
          <a:p>
            <a:pPr marL="0" indent="0">
              <a:buNone/>
            </a:pPr>
            <a:r>
              <a:rPr lang="en-GB" sz="2000" b="1" dirty="0">
                <a:latin typeface="Arial" panose="020B0604020202020204" pitchFamily="34" charset="0"/>
                <a:cs typeface="Arial" panose="020B0604020202020204" pitchFamily="34" charset="0"/>
              </a:rPr>
              <a:t>Motivations: </a:t>
            </a:r>
          </a:p>
          <a:p>
            <a:pPr marL="0" indent="0">
              <a:buNone/>
            </a:pPr>
            <a:endParaRPr lang="en-GB" sz="2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In 2020, the Durham Student Union’s statement ‘Decolonising the Curriculum’ established the collected student opinion that: </a:t>
            </a:r>
          </a:p>
          <a:p>
            <a:pPr lvl="1"/>
            <a:r>
              <a:rPr lang="en-GB" sz="2000" dirty="0">
                <a:latin typeface="Arial" panose="020B0604020202020204" pitchFamily="34" charset="0"/>
                <a:cs typeface="Arial" panose="020B0604020202020204" pitchFamily="34" charset="0"/>
              </a:rPr>
              <a:t>Institutions of education are centred on Western ideas and practices, often neglecting the values and voices from outside this Western sphere.</a:t>
            </a:r>
          </a:p>
          <a:p>
            <a:pPr lvl="1"/>
            <a:r>
              <a:rPr lang="en-GB" sz="2000" dirty="0">
                <a:latin typeface="Arial" panose="020B0604020202020204" pitchFamily="34" charset="0"/>
                <a:cs typeface="Arial" panose="020B0604020202020204" pitchFamily="34" charset="0"/>
              </a:rPr>
              <a:t>Within Durham, there are a limited number of courses, and a lack of resources in general, which engage with these marginalised communities.</a:t>
            </a:r>
          </a:p>
          <a:p>
            <a:pPr lvl="1"/>
            <a:endParaRPr lang="en-GB" sz="1600" dirty="0">
              <a:latin typeface="Arial" panose="020B0604020202020204" pitchFamily="34" charset="0"/>
              <a:cs typeface="Arial" panose="020B0604020202020204" pitchFamily="34" charset="0"/>
            </a:endParaRPr>
          </a:p>
          <a:p>
            <a:pPr marL="0" indent="0">
              <a:buNone/>
            </a:pPr>
            <a:endParaRPr lang="en-GB" sz="1700" dirty="0"/>
          </a:p>
          <a:p>
            <a:endParaRPr lang="en-GB" sz="1700" dirty="0"/>
          </a:p>
        </p:txBody>
      </p:sp>
      <p:sp>
        <p:nvSpPr>
          <p:cNvPr id="9" name="TextBox 8">
            <a:extLst>
              <a:ext uri="{FF2B5EF4-FFF2-40B4-BE49-F238E27FC236}">
                <a16:creationId xmlns:a16="http://schemas.microsoft.com/office/drawing/2014/main" id="{CE604FA8-576D-5D4E-B538-8C533E79ED12}"/>
              </a:ext>
            </a:extLst>
          </p:cNvPr>
          <p:cNvSpPr txBox="1"/>
          <p:nvPr/>
        </p:nvSpPr>
        <p:spPr>
          <a:xfrm>
            <a:off x="6394215" y="1695371"/>
            <a:ext cx="5554768" cy="5232202"/>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Aims:</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Geography at Durham is a global course- with fieldtrips covering 4 continents. The project aims to ensure every fieldtrip is beneficial to all parties, students, staff and the people we engage with while on fieldtrips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Acknowledging and highlighting the fieldtrip practices that may require improvement</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This project reviewed at fieldtrips to places such as Jerusalem, Chicago and Nepal. ‘Decolonising Fieldtrips' means ensuring students are aware of the colonial past and it adds another dimension to their learning</a:t>
            </a:r>
          </a:p>
          <a:p>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195895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23480-9387-8842-B5BA-D8816C1CC29A}"/>
              </a:ext>
            </a:extLst>
          </p:cNvPr>
          <p:cNvSpPr>
            <a:spLocks noGrp="1"/>
          </p:cNvSpPr>
          <p:nvPr>
            <p:ph type="title"/>
          </p:nvPr>
        </p:nvSpPr>
        <p:spPr>
          <a:xfrm>
            <a:off x="1653363" y="365760"/>
            <a:ext cx="9367203" cy="1188720"/>
          </a:xfrm>
        </p:spPr>
        <p:txBody>
          <a:bodyPr>
            <a:normAutofit/>
          </a:bodyPr>
          <a:lstStyle/>
          <a:p>
            <a:r>
              <a:rPr lang="en-GB" dirty="0"/>
              <a:t>Results and Findings </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Content Placeholder 4">
            <a:extLst>
              <a:ext uri="{FF2B5EF4-FFF2-40B4-BE49-F238E27FC236}">
                <a16:creationId xmlns:a16="http://schemas.microsoft.com/office/drawing/2014/main" id="{C706D458-3F81-4B41-B9C5-8AFAAA671F3B}"/>
              </a:ext>
            </a:extLst>
          </p:cNvPr>
          <p:cNvSpPr>
            <a:spLocks noGrp="1"/>
          </p:cNvSpPr>
          <p:nvPr>
            <p:ph idx="1"/>
          </p:nvPr>
        </p:nvSpPr>
        <p:spPr>
          <a:xfrm>
            <a:off x="1221261" y="1920240"/>
            <a:ext cx="10515600" cy="4351338"/>
          </a:xfrm>
        </p:spPr>
        <p:txBody>
          <a:bodyPr>
            <a:normAutofit/>
          </a:bodyPr>
          <a:lstStyle/>
          <a:p>
            <a:r>
              <a:rPr lang="en-GB" sz="2400" dirty="0">
                <a:latin typeface="Arial" panose="020B0604020202020204" pitchFamily="34" charset="0"/>
                <a:cs typeface="Arial" panose="020B0604020202020204" pitchFamily="34" charset="0"/>
              </a:rPr>
              <a:t>BSc and BA modules engage with issues of decolonisation differently- meaning the way they are implemented will differ. This has to be considered when applying decolonisation teachings</a:t>
            </a:r>
          </a:p>
          <a:p>
            <a:r>
              <a:rPr lang="en-GB" sz="2400" dirty="0">
                <a:latin typeface="Arial" panose="020B0604020202020204" pitchFamily="34" charset="0"/>
                <a:cs typeface="Arial" panose="020B0604020202020204" pitchFamily="34" charset="0"/>
              </a:rPr>
              <a:t>Ethical considerations of how fieldtrips may put pressure on locations and the people there</a:t>
            </a:r>
          </a:p>
          <a:p>
            <a:r>
              <a:rPr lang="en-GB" sz="2400" dirty="0">
                <a:latin typeface="Arial" panose="020B0604020202020204" pitchFamily="34" charset="0"/>
                <a:cs typeface="Arial" panose="020B0604020202020204" pitchFamily="34" charset="0"/>
              </a:rPr>
              <a:t>The need for greater inclusion of local groups/people</a:t>
            </a:r>
          </a:p>
          <a:p>
            <a:r>
              <a:rPr lang="en-GB" sz="2400" dirty="0">
                <a:latin typeface="Arial" panose="020B0604020202020204" pitchFamily="34" charset="0"/>
                <a:cs typeface="Arial" panose="020B0604020202020204" pitchFamily="34" charset="0"/>
              </a:rPr>
              <a:t>The pressures of time, and financial, constraints</a:t>
            </a:r>
          </a:p>
          <a:p>
            <a:r>
              <a:rPr lang="en-GB" sz="2400" dirty="0">
                <a:latin typeface="Arial" panose="020B0604020202020204" pitchFamily="34" charset="0"/>
                <a:cs typeface="Arial" panose="020B0604020202020204" pitchFamily="34" charset="0"/>
              </a:rPr>
              <a:t>To what extent can students engage with formal decolonisation teachings without prior knowledge/ Are all staff expected to be experts in the process of decolonisation? Should there be a need for staff to be experts?</a:t>
            </a:r>
          </a:p>
        </p:txBody>
      </p:sp>
    </p:spTree>
    <p:extLst>
      <p:ext uri="{BB962C8B-B14F-4D97-AF65-F5344CB8AC3E}">
        <p14:creationId xmlns:p14="http://schemas.microsoft.com/office/powerpoint/2010/main" val="64983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64D464-898B-4908-88FD-33A83D6ED6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093DAF-8427-6445-B5C5-8B2ADD2D3D0C}"/>
              </a:ext>
            </a:extLst>
          </p:cNvPr>
          <p:cNvSpPr>
            <a:spLocks noGrp="1"/>
          </p:cNvSpPr>
          <p:nvPr>
            <p:ph type="title"/>
          </p:nvPr>
        </p:nvSpPr>
        <p:spPr>
          <a:xfrm>
            <a:off x="838200" y="365126"/>
            <a:ext cx="9808597" cy="1146176"/>
          </a:xfrm>
        </p:spPr>
        <p:txBody>
          <a:bodyPr>
            <a:normAutofit/>
          </a:bodyPr>
          <a:lstStyle/>
          <a:p>
            <a:r>
              <a:rPr lang="en-GB" dirty="0">
                <a:solidFill>
                  <a:schemeClr val="bg1"/>
                </a:solidFill>
              </a:rPr>
              <a:t>Future Considerations</a:t>
            </a:r>
          </a:p>
        </p:txBody>
      </p:sp>
      <p:sp>
        <p:nvSpPr>
          <p:cNvPr id="10" name="Freeform: Shape 9">
            <a:extLst>
              <a:ext uri="{FF2B5EF4-FFF2-40B4-BE49-F238E27FC236}">
                <a16:creationId xmlns:a16="http://schemas.microsoft.com/office/drawing/2014/main" id="{F0BC1D9E-4401-4EC0-88FD-ED103CB57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0670" y="2"/>
            <a:ext cx="1191330" cy="1511301"/>
          </a:xfrm>
          <a:custGeom>
            <a:avLst/>
            <a:gdLst>
              <a:gd name="connsiteX0" fmla="*/ 697617 w 1191330"/>
              <a:gd name="connsiteY0" fmla="*/ 0 h 1511301"/>
              <a:gd name="connsiteX1" fmla="*/ 1191330 w 1191330"/>
              <a:gd name="connsiteY1" fmla="*/ 0 h 1511301"/>
              <a:gd name="connsiteX2" fmla="*/ 1191330 w 1191330"/>
              <a:gd name="connsiteY2" fmla="*/ 1511301 h 1511301"/>
              <a:gd name="connsiteX3" fmla="*/ 0 w 1191330"/>
              <a:gd name="connsiteY3" fmla="*/ 1511301 h 1511301"/>
            </a:gdLst>
            <a:ahLst/>
            <a:cxnLst>
              <a:cxn ang="0">
                <a:pos x="connsiteX0" y="connsiteY0"/>
              </a:cxn>
              <a:cxn ang="0">
                <a:pos x="connsiteX1" y="connsiteY1"/>
              </a:cxn>
              <a:cxn ang="0">
                <a:pos x="connsiteX2" y="connsiteY2"/>
              </a:cxn>
              <a:cxn ang="0">
                <a:pos x="connsiteX3" y="connsiteY3"/>
              </a:cxn>
            </a:cxnLst>
            <a:rect l="l" t="t" r="r" b="b"/>
            <a:pathLst>
              <a:path w="1191330" h="1511301">
                <a:moveTo>
                  <a:pt x="697617" y="0"/>
                </a:moveTo>
                <a:lnTo>
                  <a:pt x="1191330" y="0"/>
                </a:lnTo>
                <a:lnTo>
                  <a:pt x="1191330" y="1511301"/>
                </a:lnTo>
                <a:lnTo>
                  <a:pt x="0" y="15113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2" name="Freeform: Shape 11">
            <a:extLst>
              <a:ext uri="{FF2B5EF4-FFF2-40B4-BE49-F238E27FC236}">
                <a16:creationId xmlns:a16="http://schemas.microsoft.com/office/drawing/2014/main" id="{B0AAF7C9-094E-400C-A428-F6C2262F6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0753320" cy="5167312"/>
          </a:xfrm>
          <a:custGeom>
            <a:avLst/>
            <a:gdLst>
              <a:gd name="connsiteX0" fmla="*/ 0 w 10753320"/>
              <a:gd name="connsiteY0" fmla="*/ 0 h 5167312"/>
              <a:gd name="connsiteX1" fmla="*/ 9680943 w 10753320"/>
              <a:gd name="connsiteY1" fmla="*/ 0 h 5167312"/>
              <a:gd name="connsiteX2" fmla="*/ 9680223 w 10753320"/>
              <a:gd name="connsiteY2" fmla="*/ 952 h 5167312"/>
              <a:gd name="connsiteX3" fmla="*/ 10753320 w 10753320"/>
              <a:gd name="connsiteY3" fmla="*/ 952 h 5167312"/>
              <a:gd name="connsiteX4" fmla="*/ 8359441 w 10753320"/>
              <a:gd name="connsiteY4" fmla="*/ 5167312 h 5167312"/>
              <a:gd name="connsiteX5" fmla="*/ 4821866 w 10753320"/>
              <a:gd name="connsiteY5" fmla="*/ 5167312 h 5167312"/>
              <a:gd name="connsiteX6" fmla="*/ 4821866 w 10753320"/>
              <a:gd name="connsiteY6" fmla="*/ 5166360 h 5167312"/>
              <a:gd name="connsiteX7" fmla="*/ 0 w 10753320"/>
              <a:gd name="connsiteY7" fmla="*/ 5166360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53320" h="5167312">
                <a:moveTo>
                  <a:pt x="0" y="0"/>
                </a:moveTo>
                <a:lnTo>
                  <a:pt x="9680943" y="0"/>
                </a:lnTo>
                <a:lnTo>
                  <a:pt x="9680223" y="952"/>
                </a:lnTo>
                <a:lnTo>
                  <a:pt x="10753320" y="952"/>
                </a:lnTo>
                <a:lnTo>
                  <a:pt x="8359441" y="5167312"/>
                </a:lnTo>
                <a:lnTo>
                  <a:pt x="4821866" y="5167312"/>
                </a:lnTo>
                <a:lnTo>
                  <a:pt x="4821866" y="5166360"/>
                </a:lnTo>
                <a:lnTo>
                  <a:pt x="0" y="516636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14DBFC1E-6589-A045-B55C-744C6FB663DA}"/>
              </a:ext>
            </a:extLst>
          </p:cNvPr>
          <p:cNvSpPr>
            <a:spLocks noGrp="1"/>
          </p:cNvSpPr>
          <p:nvPr>
            <p:ph idx="1"/>
          </p:nvPr>
        </p:nvSpPr>
        <p:spPr>
          <a:xfrm>
            <a:off x="0" y="1690686"/>
            <a:ext cx="9115425" cy="5167311"/>
          </a:xfrm>
        </p:spPr>
        <p:txBody>
          <a:bodyPr>
            <a:normAutofit/>
          </a:bodyPr>
          <a:lstStyle/>
          <a:p>
            <a:r>
              <a:rPr lang="en-GB" sz="2000" dirty="0">
                <a:latin typeface="Arial" panose="020B0604020202020204" pitchFamily="34" charset="0"/>
                <a:cs typeface="Arial" panose="020B0604020202020204" pitchFamily="34" charset="0"/>
              </a:rPr>
              <a:t>Try to make a process of ‘decolonisation’ part of the overall thinking and planning of fieldtrips since a formal/scheduled session on the fieldtrip may be too optimistic in certain cases due to time and financial constraints</a:t>
            </a:r>
          </a:p>
          <a:p>
            <a:r>
              <a:rPr lang="en-GB" sz="2000" dirty="0">
                <a:latin typeface="Arial" panose="020B0604020202020204" pitchFamily="34" charset="0"/>
                <a:cs typeface="Arial" panose="020B0604020202020204" pitchFamily="34" charset="0"/>
              </a:rPr>
              <a:t>Decolonisation teachings have to occur in module- specific ways, so not to discourage certain students from certain modules. We do not want the original focus of the fieldtrip to be lost</a:t>
            </a:r>
          </a:p>
          <a:p>
            <a:r>
              <a:rPr lang="en-GB" sz="2000" dirty="0">
                <a:latin typeface="Arial" panose="020B0604020202020204" pitchFamily="34" charset="0"/>
                <a:cs typeface="Arial" panose="020B0604020202020204" pitchFamily="34" charset="0"/>
              </a:rPr>
              <a:t>Engaging with issues of decolonisation may be best done through workshops, where student discussion and involvement can be encouraged</a:t>
            </a:r>
          </a:p>
          <a:p>
            <a:r>
              <a:rPr lang="en-GB" sz="2000" dirty="0">
                <a:latin typeface="Arial" panose="020B0604020202020204" pitchFamily="34" charset="0"/>
                <a:cs typeface="Arial" panose="020B0604020202020204" pitchFamily="34" charset="0"/>
              </a:rPr>
              <a:t>Embedded in the ‘Module Handbook’ – A decolonisation guide could designed to give students and staff a comprehensive understanding of how it applies to the module </a:t>
            </a:r>
          </a:p>
          <a:p>
            <a:r>
              <a:rPr lang="en-GB" sz="2000" dirty="0">
                <a:latin typeface="Arial" panose="020B0604020202020204" pitchFamily="34" charset="0"/>
                <a:cs typeface="Arial" panose="020B0604020202020204" pitchFamily="34" charset="0"/>
              </a:rPr>
              <a:t>Improvements: We suggest this project is reviewed and taken on by someone else, we advocate the need for student involvement in the study. Covid-19 made this hard</a:t>
            </a:r>
          </a:p>
          <a:p>
            <a:endParaRPr lang="en-GB" sz="2400" dirty="0"/>
          </a:p>
        </p:txBody>
      </p:sp>
      <p:sp>
        <p:nvSpPr>
          <p:cNvPr id="14" name="Freeform: Shape 13">
            <a:extLst>
              <a:ext uri="{FF2B5EF4-FFF2-40B4-BE49-F238E27FC236}">
                <a16:creationId xmlns:a16="http://schemas.microsoft.com/office/drawing/2014/main" id="{6200B311-3585-4069-AAC6-CD443FA5B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986" y="1690688"/>
            <a:ext cx="3668014" cy="5167312"/>
          </a:xfrm>
          <a:custGeom>
            <a:avLst/>
            <a:gdLst>
              <a:gd name="connsiteX0" fmla="*/ 2391664 w 3668014"/>
              <a:gd name="connsiteY0" fmla="*/ 0 h 5167312"/>
              <a:gd name="connsiteX1" fmla="*/ 3668014 w 3668014"/>
              <a:gd name="connsiteY1" fmla="*/ 0 h 5167312"/>
              <a:gd name="connsiteX2" fmla="*/ 3668014 w 3668014"/>
              <a:gd name="connsiteY2" fmla="*/ 5167312 h 5167312"/>
              <a:gd name="connsiteX3" fmla="*/ 0 w 3668014"/>
              <a:gd name="connsiteY3" fmla="*/ 5167312 h 5167312"/>
              <a:gd name="connsiteX4" fmla="*/ 2393879 w 3668014"/>
              <a:gd name="connsiteY4" fmla="*/ 952 h 5167312"/>
              <a:gd name="connsiteX5" fmla="*/ 2391664 w 3668014"/>
              <a:gd name="connsiteY5"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68014" h="5167312">
                <a:moveTo>
                  <a:pt x="2391664" y="0"/>
                </a:moveTo>
                <a:lnTo>
                  <a:pt x="3668014" y="0"/>
                </a:lnTo>
                <a:lnTo>
                  <a:pt x="3668014" y="5167312"/>
                </a:lnTo>
                <a:lnTo>
                  <a:pt x="0" y="5167312"/>
                </a:lnTo>
                <a:lnTo>
                  <a:pt x="2393879" y="952"/>
                </a:lnTo>
                <a:lnTo>
                  <a:pt x="2391664" y="952"/>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mc:AlternateContent xmlns:mc="http://schemas.openxmlformats.org/markup-compatibility/2006" xmlns:p14="http://schemas.microsoft.com/office/powerpoint/2010/main">
        <mc:Choice Requires="p14">
          <p:contentPart p14:bwMode="auto" r:id="rId2">
            <p14:nvContentPartPr>
              <p14:cNvPr id="5" name="Ink 4"/>
              <p14:cNvContentPartPr/>
              <p14:nvPr/>
            </p14:nvContentPartPr>
            <p14:xfrm>
              <a:off x="5008800" y="2621200"/>
              <a:ext cx="894600" cy="81720"/>
            </p14:xfrm>
          </p:contentPart>
        </mc:Choice>
        <mc:Fallback xmlns="">
          <p:pic>
            <p:nvPicPr>
              <p:cNvPr id="5" name="Ink 4"/>
              <p:cNvPicPr/>
              <p:nvPr/>
            </p:nvPicPr>
            <p:blipFill>
              <a:blip r:embed="rId3"/>
              <a:stretch>
                <a:fillRect/>
              </a:stretch>
            </p:blipFill>
            <p:spPr>
              <a:xfrm>
                <a:off x="4990800" y="2603200"/>
                <a:ext cx="930600" cy="117720"/>
              </a:xfrm>
              <a:prstGeom prst="rect">
                <a:avLst/>
              </a:prstGeom>
            </p:spPr>
          </p:pic>
        </mc:Fallback>
      </mc:AlternateContent>
    </p:spTree>
    <p:extLst>
      <p:ext uri="{BB962C8B-B14F-4D97-AF65-F5344CB8AC3E}">
        <p14:creationId xmlns:p14="http://schemas.microsoft.com/office/powerpoint/2010/main" val="207339995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7D855C5E9B61148AF9FCBF9AE13F2D3" ma:contentTypeVersion="12" ma:contentTypeDescription="Create a new document." ma:contentTypeScope="" ma:versionID="f6ffe145341ae21c3fa682afc886d2ff">
  <xsd:schema xmlns:xsd="http://www.w3.org/2001/XMLSchema" xmlns:xs="http://www.w3.org/2001/XMLSchema" xmlns:p="http://schemas.microsoft.com/office/2006/metadata/properties" xmlns:ns3="d1ea38b1-b2df-42f2-aa95-4580fd69c51a" xmlns:ns4="fca5c2c8-96a3-4dc1-a1ed-54f8f9af15fb" targetNamespace="http://schemas.microsoft.com/office/2006/metadata/properties" ma:root="true" ma:fieldsID="46172c0d26279cfb78322d3999266e19" ns3:_="" ns4:_="">
    <xsd:import namespace="d1ea38b1-b2df-42f2-aa95-4580fd69c51a"/>
    <xsd:import namespace="fca5c2c8-96a3-4dc1-a1ed-54f8f9af15f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ea38b1-b2df-42f2-aa95-4580fd69c5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a5c2c8-96a3-4dc1-a1ed-54f8f9af15f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83E2DC-22CB-4FE9-B5EC-E28E7185D834}">
  <ds:schemaRefs>
    <ds:schemaRef ds:uri="http://purl.org/dc/elements/1.1/"/>
    <ds:schemaRef ds:uri="http://schemas.microsoft.com/office/2006/metadata/properties"/>
    <ds:schemaRef ds:uri="d1ea38b1-b2df-42f2-aa95-4580fd69c51a"/>
    <ds:schemaRef ds:uri="http://schemas.openxmlformats.org/package/2006/metadata/core-properties"/>
    <ds:schemaRef ds:uri="http://purl.org/dc/terms/"/>
    <ds:schemaRef ds:uri="fca5c2c8-96a3-4dc1-a1ed-54f8f9af15fb"/>
    <ds:schemaRef ds:uri="http://schemas.microsoft.com/office/2006/documentManagement/typ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7D59FF99-6B43-41A4-914B-BE4B360B792E}">
  <ds:schemaRefs>
    <ds:schemaRef ds:uri="http://schemas.microsoft.com/sharepoint/v3/contenttype/forms"/>
  </ds:schemaRefs>
</ds:datastoreItem>
</file>

<file path=customXml/itemProps3.xml><?xml version="1.0" encoding="utf-8"?>
<ds:datastoreItem xmlns:ds="http://schemas.openxmlformats.org/officeDocument/2006/customXml" ds:itemID="{58144BE9-28D7-4BC0-9CAC-BB27C3957E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ea38b1-b2df-42f2-aa95-4580fd69c51a"/>
    <ds:schemaRef ds:uri="fca5c2c8-96a3-4dc1-a1ed-54f8f9af15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8073</TotalTime>
  <Words>442</Words>
  <Application>Microsoft Macintosh PowerPoint</Application>
  <PresentationFormat>Widescreen</PresentationFormat>
  <Paragraphs>29</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2021: Decolonising Geography Fieldtrips</vt:lpstr>
      <vt:lpstr>Motivations and Aims</vt:lpstr>
      <vt:lpstr>Results and Findings </vt:lpstr>
      <vt:lpstr>Future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2021: Decolonising Geography Fieldtrips</dc:title>
  <dc:creator>RANDHAWA, LUKE (Student)</dc:creator>
  <cp:lastModifiedBy>RANDHAWA, LUKE (Student)</cp:lastModifiedBy>
  <cp:revision>15</cp:revision>
  <dcterms:created xsi:type="dcterms:W3CDTF">2021-09-07T22:38:39Z</dcterms:created>
  <dcterms:modified xsi:type="dcterms:W3CDTF">2021-11-18T12:37:42Z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0x01010017D855C5E9B61148AF9FCBF9AE13F2D3</vt:lpwstr>
  </property>
</Properties>
</file>